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69" r:id="rId4"/>
    <p:sldId id="257" r:id="rId5"/>
    <p:sldId id="266" r:id="rId6"/>
    <p:sldId id="258" r:id="rId7"/>
    <p:sldId id="259" r:id="rId8"/>
    <p:sldId id="263" r:id="rId9"/>
    <p:sldId id="261" r:id="rId10"/>
    <p:sldId id="264" r:id="rId11"/>
    <p:sldId id="260" r:id="rId12"/>
    <p:sldId id="262" r:id="rId13"/>
    <p:sldId id="265" r:id="rId14"/>
    <p:sldId id="267" r:id="rId15"/>
    <p:sldId id="270"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9" autoAdjust="0"/>
    <p:restoredTop sz="94660"/>
  </p:normalViewPr>
  <p:slideViewPr>
    <p:cSldViewPr snapToGrid="0">
      <p:cViewPr varScale="1">
        <p:scale>
          <a:sx n="81" d="100"/>
          <a:sy n="81" d="100"/>
        </p:scale>
        <p:origin x="74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E6CC-7A09-4D85-AB0D-348F9572F4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577359-D697-445F-ACC6-942DEFB409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9B8571-639F-460A-8AEB-DAF7B523BA12}"/>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48D6C760-C82A-4A00-B2E0-EE552C3FC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6411C-0D28-41D6-9C99-7D25A2F5C211}"/>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31129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54E4-4EBB-495A-A399-B7AE5F930F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E549F-5B0F-42AC-8647-BF72CBCC0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49247E-8E34-4A03-8A82-A9F4A6D49CB3}"/>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36CD48B9-25BB-44DF-83BC-C5E0C0DCC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76A74-3CDE-418D-B1E3-EE341781FAC7}"/>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3254735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07DD2C-9297-4F2F-B034-E62FC90BCF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B9E78-30BB-4A81-846F-C32F6D4D8B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BB0AB-C45F-4043-B712-FA6C6F120399}"/>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1C3B6BB9-060A-486B-9F08-415CABA68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BE2B3-758B-41B6-B073-16C50B092FDA}"/>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391791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88B4-04A7-46F4-99A6-84F67FB5F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723342-DD44-4EEA-96C8-8DCC6BD9A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BAFCF-1AC5-4486-B89C-97F4595466FC}"/>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0CF337DF-4654-4E38-87CA-688955531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9DB68-60FC-44BA-A5F5-E975D4645331}"/>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367465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F34C-9FAE-4EC0-BFD5-67975D2CDE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0CAC56-1E78-4AB8-AF6F-E68DB6815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7C7A15-0B84-471C-B791-4E5994B1C809}"/>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CC748E0A-7333-4C06-83FD-42454E58D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538D2-5BC0-449F-82D2-C3A318F966AA}"/>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1212447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6715-94C4-4E18-9DE0-D322EACBE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DEDCE-5DC5-4D6B-A793-96618AA01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76855-E08E-456F-9867-29AF049541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157E2-05C8-46CE-A081-A9F14696D0CC}"/>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6" name="Footer Placeholder 5">
            <a:extLst>
              <a:ext uri="{FF2B5EF4-FFF2-40B4-BE49-F238E27FC236}">
                <a16:creationId xmlns:a16="http://schemas.microsoft.com/office/drawing/2014/main" id="{5A80C32C-A47E-4113-BB28-BAE8C4D1B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4E9F85-3A34-4EF0-B298-A70407DF2BA2}"/>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27613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248A-1EB0-4A26-822C-E1E2A56DAB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07A9B3-08CD-479C-A056-89D7F2B11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860DCC-ACFA-4D71-90C6-56037AA967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672FE-D842-4634-85F8-42107B2940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A3310E-80DA-4498-810D-AD8C9F7E74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1EDD34-DB77-41DD-9535-E066F2CA8405}"/>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8" name="Footer Placeholder 7">
            <a:extLst>
              <a:ext uri="{FF2B5EF4-FFF2-40B4-BE49-F238E27FC236}">
                <a16:creationId xmlns:a16="http://schemas.microsoft.com/office/drawing/2014/main" id="{385414CC-4F37-44BB-8DDB-5FDFE7317D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8781BB-E9B3-4A36-A696-FAF0B4666B79}"/>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2980192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F16E-50BA-4986-8DA9-CA6A378AB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9E3B64-6013-45D4-80B3-478C38C7DA43}"/>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4" name="Footer Placeholder 3">
            <a:extLst>
              <a:ext uri="{FF2B5EF4-FFF2-40B4-BE49-F238E27FC236}">
                <a16:creationId xmlns:a16="http://schemas.microsoft.com/office/drawing/2014/main" id="{AF60B322-F1CB-4C84-8E3C-2817908BB8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B73B61-B0FD-48E8-946A-2AE7BF61F97F}"/>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203157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575B4-C84A-4E2F-B3D5-3B2BE71B025C}"/>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3" name="Footer Placeholder 2">
            <a:extLst>
              <a:ext uri="{FF2B5EF4-FFF2-40B4-BE49-F238E27FC236}">
                <a16:creationId xmlns:a16="http://schemas.microsoft.com/office/drawing/2014/main" id="{D83E4AE9-772B-4C57-9FD2-8F90FFBE45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0C7A28-B54C-44AE-B32C-86FAF42CE380}"/>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340602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1FF2-EFAC-4890-9B1E-045B19D3B0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34DDAA-F54B-41A8-9D42-6D97958F13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73B3D2-3B91-4A41-914F-A184C2B13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6FF4-5190-4BC5-A3B8-242A7819169F}"/>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6" name="Footer Placeholder 5">
            <a:extLst>
              <a:ext uri="{FF2B5EF4-FFF2-40B4-BE49-F238E27FC236}">
                <a16:creationId xmlns:a16="http://schemas.microsoft.com/office/drawing/2014/main" id="{BE2B6E85-6BFC-4D5E-841A-E5A8B7DA57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F5F1A-D299-4535-B209-596763B537CE}"/>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28242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BFC9-9A5B-439D-9182-9CE1AB29B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2470C-64F0-4AAE-93F7-F790B1A6C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BF4D4A-61CF-448F-A9CA-5315BCB75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01EB9-0256-431C-AF76-CFD42DA5E7CE}"/>
              </a:ext>
            </a:extLst>
          </p:cNvPr>
          <p:cNvSpPr>
            <a:spLocks noGrp="1"/>
          </p:cNvSpPr>
          <p:nvPr>
            <p:ph type="dt" sz="half" idx="10"/>
          </p:nvPr>
        </p:nvSpPr>
        <p:spPr/>
        <p:txBody>
          <a:bodyPr/>
          <a:lstStyle/>
          <a:p>
            <a:fld id="{8685D521-6150-4A3B-AE0C-C74C48BC260B}" type="datetimeFigureOut">
              <a:rPr lang="en-US" smtClean="0"/>
              <a:t>9/12/2021</a:t>
            </a:fld>
            <a:endParaRPr lang="en-US"/>
          </a:p>
        </p:txBody>
      </p:sp>
      <p:sp>
        <p:nvSpPr>
          <p:cNvPr id="6" name="Footer Placeholder 5">
            <a:extLst>
              <a:ext uri="{FF2B5EF4-FFF2-40B4-BE49-F238E27FC236}">
                <a16:creationId xmlns:a16="http://schemas.microsoft.com/office/drawing/2014/main" id="{AF7C4B9C-2DF4-4963-88B6-B4F92F16A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755C0-5DE0-4EA1-AB8E-0B559B57A4CC}"/>
              </a:ext>
            </a:extLst>
          </p:cNvPr>
          <p:cNvSpPr>
            <a:spLocks noGrp="1"/>
          </p:cNvSpPr>
          <p:nvPr>
            <p:ph type="sldNum" sz="quarter" idx="12"/>
          </p:nvPr>
        </p:nvSpPr>
        <p:spPr/>
        <p:txBody>
          <a:bodyPr/>
          <a:lstStyle/>
          <a:p>
            <a:fld id="{BFD2C91C-7FFB-446D-B00B-0F741C08FFD5}" type="slidenum">
              <a:rPr lang="en-US" smtClean="0"/>
              <a:t>‹#›</a:t>
            </a:fld>
            <a:endParaRPr lang="en-US"/>
          </a:p>
        </p:txBody>
      </p:sp>
    </p:spTree>
    <p:extLst>
      <p:ext uri="{BB962C8B-B14F-4D97-AF65-F5344CB8AC3E}">
        <p14:creationId xmlns:p14="http://schemas.microsoft.com/office/powerpoint/2010/main" val="226291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4F82EF-EFBE-47F8-B8D0-963F88CB0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FDE2CA-7AF0-468D-8527-ADDD478F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10D51-9FDA-4B29-8ACE-D1AC43674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5D521-6150-4A3B-AE0C-C74C48BC260B}" type="datetimeFigureOut">
              <a:rPr lang="en-US" smtClean="0"/>
              <a:t>9/12/2021</a:t>
            </a:fld>
            <a:endParaRPr lang="en-US"/>
          </a:p>
        </p:txBody>
      </p:sp>
      <p:sp>
        <p:nvSpPr>
          <p:cNvPr id="5" name="Footer Placeholder 4">
            <a:extLst>
              <a:ext uri="{FF2B5EF4-FFF2-40B4-BE49-F238E27FC236}">
                <a16:creationId xmlns:a16="http://schemas.microsoft.com/office/drawing/2014/main" id="{4D42874F-7591-477A-A28D-5B39CC06C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E00C4D-46A3-45FC-A812-015993321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91C-7FFB-446D-B00B-0F741C08FFD5}" type="slidenum">
              <a:rPr lang="en-US" smtClean="0"/>
              <a:t>‹#›</a:t>
            </a:fld>
            <a:endParaRPr lang="en-US"/>
          </a:p>
        </p:txBody>
      </p:sp>
    </p:spTree>
    <p:extLst>
      <p:ext uri="{BB962C8B-B14F-4D97-AF65-F5344CB8AC3E}">
        <p14:creationId xmlns:p14="http://schemas.microsoft.com/office/powerpoint/2010/main" val="1153976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6E4ABD-303E-431A-89CD-46C87B3FDD2A}"/>
              </a:ext>
            </a:extLst>
          </p:cNvPr>
          <p:cNvSpPr/>
          <p:nvPr/>
        </p:nvSpPr>
        <p:spPr>
          <a:xfrm>
            <a:off x="-1" y="2036860"/>
            <a:ext cx="7494309" cy="16126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BDOCTOR- </a:t>
            </a:r>
            <a:r>
              <a:rPr lang="en-US" sz="6000" b="1" dirty="0" err="1"/>
              <a:t>Nhóm</a:t>
            </a:r>
            <a:r>
              <a:rPr lang="en-US" sz="6000" b="1" dirty="0"/>
              <a:t> BTEK</a:t>
            </a:r>
          </a:p>
        </p:txBody>
      </p:sp>
      <p:sp>
        <p:nvSpPr>
          <p:cNvPr id="5" name="TextBox 4">
            <a:extLst>
              <a:ext uri="{FF2B5EF4-FFF2-40B4-BE49-F238E27FC236}">
                <a16:creationId xmlns:a16="http://schemas.microsoft.com/office/drawing/2014/main" id="{5AB13C9F-3D83-418A-8C14-4D09A4DB2803}"/>
              </a:ext>
            </a:extLst>
          </p:cNvPr>
          <p:cNvSpPr txBox="1"/>
          <p:nvPr/>
        </p:nvSpPr>
        <p:spPr>
          <a:xfrm>
            <a:off x="-39918" y="3649529"/>
            <a:ext cx="6962774" cy="369332"/>
          </a:xfrm>
          <a:prstGeom prst="rect">
            <a:avLst/>
          </a:prstGeom>
          <a:noFill/>
        </p:spPr>
        <p:txBody>
          <a:bodyPr wrap="square" rtlCol="0">
            <a:spAutoFit/>
          </a:bodyPr>
          <a:lstStyle/>
          <a:p>
            <a:pPr algn="ctr"/>
            <a:r>
              <a:rPr lang="en-US" b="1" dirty="0" err="1">
                <a:solidFill>
                  <a:srgbClr val="FFFF00"/>
                </a:solidFill>
                <a:latin typeface="Segoe UI" panose="020B0502040204020203" pitchFamily="34" charset="0"/>
                <a:cs typeface="Segoe UI" panose="020B0502040204020203" pitchFamily="34" charset="0"/>
              </a:rPr>
              <a:t>Giải</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pháp</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hỗ</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trợ</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quản</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lí</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bệnh</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án</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và</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hỗ</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trợ</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chẩn</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đoán</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lâm</a:t>
            </a:r>
            <a:r>
              <a:rPr lang="en-US" b="1" dirty="0">
                <a:solidFill>
                  <a:srgbClr val="FFFF00"/>
                </a:solidFill>
                <a:latin typeface="Segoe UI" panose="020B0502040204020203" pitchFamily="34" charset="0"/>
                <a:cs typeface="Segoe UI" panose="020B0502040204020203" pitchFamily="34" charset="0"/>
              </a:rPr>
              <a:t> </a:t>
            </a:r>
            <a:r>
              <a:rPr lang="en-US" b="1" dirty="0" err="1">
                <a:solidFill>
                  <a:srgbClr val="FFFF00"/>
                </a:solidFill>
                <a:latin typeface="Segoe UI" panose="020B0502040204020203" pitchFamily="34" charset="0"/>
                <a:cs typeface="Segoe UI" panose="020B0502040204020203" pitchFamily="34" charset="0"/>
              </a:rPr>
              <a:t>sàng</a:t>
            </a:r>
            <a:r>
              <a:rPr lang="en-US" b="1" dirty="0">
                <a:solidFill>
                  <a:srgbClr val="FFFF00"/>
                </a:solidFill>
                <a:latin typeface="Segoe UI" panose="020B0502040204020203" pitchFamily="34" charset="0"/>
                <a:cs typeface="Segoe UI" panose="020B0502040204020203" pitchFamily="34" charset="0"/>
              </a:rPr>
              <a:t> </a:t>
            </a:r>
          </a:p>
        </p:txBody>
      </p:sp>
      <p:sp>
        <p:nvSpPr>
          <p:cNvPr id="10" name="Rectangle 9">
            <a:extLst>
              <a:ext uri="{FF2B5EF4-FFF2-40B4-BE49-F238E27FC236}">
                <a16:creationId xmlns:a16="http://schemas.microsoft.com/office/drawing/2014/main" id="{3CDAC23F-8EF0-47CB-8862-FB710CEBCCF1}"/>
              </a:ext>
            </a:extLst>
          </p:cNvPr>
          <p:cNvSpPr/>
          <p:nvPr/>
        </p:nvSpPr>
        <p:spPr>
          <a:xfrm>
            <a:off x="8239027" y="5524107"/>
            <a:ext cx="3952973" cy="9002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Powered by BTEK</a:t>
            </a:r>
          </a:p>
        </p:txBody>
      </p:sp>
    </p:spTree>
    <p:extLst>
      <p:ext uri="{BB962C8B-B14F-4D97-AF65-F5344CB8AC3E}">
        <p14:creationId xmlns:p14="http://schemas.microsoft.com/office/powerpoint/2010/main" val="1732787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6AF7A-143C-41C9-A8F1-B922B39A4C49}"/>
              </a:ext>
            </a:extLst>
          </p:cNvPr>
          <p:cNvPicPr>
            <a:picLocks noChangeAspect="1"/>
          </p:cNvPicPr>
          <p:nvPr/>
        </p:nvPicPr>
        <p:blipFill rotWithShape="1">
          <a:blip r:embed="rId2"/>
          <a:srcRect t="1223" r="466"/>
          <a:stretch/>
        </p:blipFill>
        <p:spPr>
          <a:xfrm>
            <a:off x="2730392" y="878889"/>
            <a:ext cx="6731216" cy="4534917"/>
          </a:xfrm>
          <a:prstGeom prst="rect">
            <a:avLst/>
          </a:prstGeom>
        </p:spPr>
      </p:pic>
      <p:sp>
        <p:nvSpPr>
          <p:cNvPr id="3" name="TextBox 2">
            <a:extLst>
              <a:ext uri="{FF2B5EF4-FFF2-40B4-BE49-F238E27FC236}">
                <a16:creationId xmlns:a16="http://schemas.microsoft.com/office/drawing/2014/main" id="{538C6A2D-A45E-4EA7-8FEB-126AC357627C}"/>
              </a:ext>
            </a:extLst>
          </p:cNvPr>
          <p:cNvSpPr txBox="1"/>
          <p:nvPr/>
        </p:nvSpPr>
        <p:spPr>
          <a:xfrm>
            <a:off x="4165107" y="5789110"/>
            <a:ext cx="3861786"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ghi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sĩ</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48D2D36-5B17-45D7-9DE7-B06E363C6519}"/>
              </a:ext>
            </a:extLst>
          </p:cNvPr>
          <p:cNvSpPr/>
          <p:nvPr/>
        </p:nvSpPr>
        <p:spPr>
          <a:xfrm>
            <a:off x="0" y="0"/>
            <a:ext cx="3781887"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 WINDOW APP</a:t>
            </a:r>
          </a:p>
        </p:txBody>
      </p:sp>
    </p:spTree>
    <p:extLst>
      <p:ext uri="{BB962C8B-B14F-4D97-AF65-F5344CB8AC3E}">
        <p14:creationId xmlns:p14="http://schemas.microsoft.com/office/powerpoint/2010/main" val="503473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5326C9-0D80-4721-976A-DC4A7933627D}"/>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 WEB APP</a:t>
            </a:r>
          </a:p>
        </p:txBody>
      </p:sp>
      <p:pic>
        <p:nvPicPr>
          <p:cNvPr id="5" name="Picture 4">
            <a:extLst>
              <a:ext uri="{FF2B5EF4-FFF2-40B4-BE49-F238E27FC236}">
                <a16:creationId xmlns:a16="http://schemas.microsoft.com/office/drawing/2014/main" id="{87E6204F-9CBD-4525-B5DC-41B79ACC2008}"/>
              </a:ext>
            </a:extLst>
          </p:cNvPr>
          <p:cNvPicPr>
            <a:picLocks noChangeAspect="1"/>
          </p:cNvPicPr>
          <p:nvPr/>
        </p:nvPicPr>
        <p:blipFill rotWithShape="1">
          <a:blip r:embed="rId2"/>
          <a:srcRect l="14007" t="4935" r="12099" b="9916"/>
          <a:stretch/>
        </p:blipFill>
        <p:spPr>
          <a:xfrm>
            <a:off x="523782" y="1516443"/>
            <a:ext cx="5602550" cy="3284612"/>
          </a:xfrm>
          <a:prstGeom prst="rect">
            <a:avLst/>
          </a:prstGeom>
        </p:spPr>
      </p:pic>
      <p:sp>
        <p:nvSpPr>
          <p:cNvPr id="6" name="TextBox 5">
            <a:extLst>
              <a:ext uri="{FF2B5EF4-FFF2-40B4-BE49-F238E27FC236}">
                <a16:creationId xmlns:a16="http://schemas.microsoft.com/office/drawing/2014/main" id="{4AD68A94-01EF-4C23-8212-DD616E5CAC2E}"/>
              </a:ext>
            </a:extLst>
          </p:cNvPr>
          <p:cNvSpPr txBox="1"/>
          <p:nvPr/>
        </p:nvSpPr>
        <p:spPr>
          <a:xfrm>
            <a:off x="1500327" y="4831269"/>
            <a:ext cx="291187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25B802F-1DF4-4F08-A734-2EC0AD5AEE9E}"/>
              </a:ext>
            </a:extLst>
          </p:cNvPr>
          <p:cNvPicPr>
            <a:picLocks noChangeAspect="1"/>
          </p:cNvPicPr>
          <p:nvPr/>
        </p:nvPicPr>
        <p:blipFill>
          <a:blip r:embed="rId3"/>
          <a:stretch>
            <a:fillRect/>
          </a:stretch>
        </p:blipFill>
        <p:spPr>
          <a:xfrm>
            <a:off x="6802507" y="1532432"/>
            <a:ext cx="4330090" cy="3284612"/>
          </a:xfrm>
          <a:prstGeom prst="rect">
            <a:avLst/>
          </a:prstGeom>
        </p:spPr>
      </p:pic>
      <p:sp>
        <p:nvSpPr>
          <p:cNvPr id="9" name="TextBox 8">
            <a:extLst>
              <a:ext uri="{FF2B5EF4-FFF2-40B4-BE49-F238E27FC236}">
                <a16:creationId xmlns:a16="http://schemas.microsoft.com/office/drawing/2014/main" id="{86491E3B-341C-4B23-82DD-58924EA07ACB}"/>
              </a:ext>
            </a:extLst>
          </p:cNvPr>
          <p:cNvSpPr txBox="1"/>
          <p:nvPr/>
        </p:nvSpPr>
        <p:spPr>
          <a:xfrm>
            <a:off x="7511614" y="4856188"/>
            <a:ext cx="291187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39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672393-9A23-44B9-83D6-34E175BC92B0}"/>
              </a:ext>
            </a:extLst>
          </p:cNvPr>
          <p:cNvSpPr txBox="1"/>
          <p:nvPr/>
        </p:nvSpPr>
        <p:spPr>
          <a:xfrm>
            <a:off x="1720001" y="4908547"/>
            <a:ext cx="291187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chẩn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sàng</a:t>
            </a: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A24A2A3-B184-4F14-B547-5878CA4C1D95}"/>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 WEB APP</a:t>
            </a:r>
          </a:p>
        </p:txBody>
      </p:sp>
      <p:pic>
        <p:nvPicPr>
          <p:cNvPr id="6" name="Picture 5">
            <a:extLst>
              <a:ext uri="{FF2B5EF4-FFF2-40B4-BE49-F238E27FC236}">
                <a16:creationId xmlns:a16="http://schemas.microsoft.com/office/drawing/2014/main" id="{9998793E-39EC-4061-925C-F03C1A6F236D}"/>
              </a:ext>
            </a:extLst>
          </p:cNvPr>
          <p:cNvPicPr>
            <a:picLocks noChangeAspect="1"/>
          </p:cNvPicPr>
          <p:nvPr/>
        </p:nvPicPr>
        <p:blipFill>
          <a:blip r:embed="rId2"/>
          <a:stretch>
            <a:fillRect/>
          </a:stretch>
        </p:blipFill>
        <p:spPr>
          <a:xfrm>
            <a:off x="807708" y="1626962"/>
            <a:ext cx="4736462" cy="3181206"/>
          </a:xfrm>
          <a:prstGeom prst="rect">
            <a:avLst/>
          </a:prstGeom>
        </p:spPr>
      </p:pic>
      <p:sp>
        <p:nvSpPr>
          <p:cNvPr id="8" name="TextBox 7">
            <a:extLst>
              <a:ext uri="{FF2B5EF4-FFF2-40B4-BE49-F238E27FC236}">
                <a16:creationId xmlns:a16="http://schemas.microsoft.com/office/drawing/2014/main" id="{C7398F99-23FC-474C-AECD-5D97353B00C4}"/>
              </a:ext>
            </a:extLst>
          </p:cNvPr>
          <p:cNvSpPr txBox="1"/>
          <p:nvPr/>
        </p:nvSpPr>
        <p:spPr>
          <a:xfrm>
            <a:off x="7471832" y="4869708"/>
            <a:ext cx="2911876"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3B61217-BF0F-4C01-A7CB-CC7682EC893A}"/>
              </a:ext>
            </a:extLst>
          </p:cNvPr>
          <p:cNvPicPr>
            <a:picLocks noChangeAspect="1"/>
          </p:cNvPicPr>
          <p:nvPr/>
        </p:nvPicPr>
        <p:blipFill>
          <a:blip r:embed="rId3"/>
          <a:stretch>
            <a:fillRect/>
          </a:stretch>
        </p:blipFill>
        <p:spPr>
          <a:xfrm>
            <a:off x="6096000" y="1626962"/>
            <a:ext cx="5663540" cy="3181206"/>
          </a:xfrm>
          <a:prstGeom prst="rect">
            <a:avLst/>
          </a:prstGeom>
        </p:spPr>
      </p:pic>
    </p:spTree>
    <p:extLst>
      <p:ext uri="{BB962C8B-B14F-4D97-AF65-F5344CB8AC3E}">
        <p14:creationId xmlns:p14="http://schemas.microsoft.com/office/powerpoint/2010/main" val="134755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0EF62B-03E9-49F1-B1EA-866BB4FC4FF0}"/>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ĐÁNH GIÁ</a:t>
            </a:r>
          </a:p>
        </p:txBody>
      </p:sp>
      <p:sp>
        <p:nvSpPr>
          <p:cNvPr id="4" name="Arrow: Pentagon 3">
            <a:extLst>
              <a:ext uri="{FF2B5EF4-FFF2-40B4-BE49-F238E27FC236}">
                <a16:creationId xmlns:a16="http://schemas.microsoft.com/office/drawing/2014/main" id="{5616DBDC-8A15-43FA-97EF-83690F47AC51}"/>
              </a:ext>
            </a:extLst>
          </p:cNvPr>
          <p:cNvSpPr/>
          <p:nvPr/>
        </p:nvSpPr>
        <p:spPr>
          <a:xfrm>
            <a:off x="523783" y="1171853"/>
            <a:ext cx="9990338" cy="177553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ƯU ĐIỂM:</a:t>
            </a:r>
          </a:p>
          <a:p>
            <a:r>
              <a:rPr lang="en-US" b="1" dirty="0"/>
              <a:t>1. HỖ TRỢ HỆ THỐNG BỆNH ÁN GIÚP BỆNH NHÂN DỄ DÀNG TRA CỨU</a:t>
            </a:r>
          </a:p>
          <a:p>
            <a:r>
              <a:rPr lang="en-US" b="1" dirty="0"/>
              <a:t>2. HỖ TRỢ BÁC SĨ TIẾT KIỆM THỜI GIAN TRONG VIỆC CHẨN ĐOÁN</a:t>
            </a:r>
          </a:p>
          <a:p>
            <a:r>
              <a:rPr lang="en-US" b="1" dirty="0"/>
              <a:t>3. SỐ HÓA CÁC BỆNH ÁN</a:t>
            </a:r>
            <a:r>
              <a:rPr lang="en-US" b="1"/>
              <a:t>, HỖ TRỢ CÁC BỆNH VIỆN ĐỊA PHƯƠNG LƯU TRỮ BỆNH ÁN HIỆU QUẢ</a:t>
            </a:r>
            <a:endParaRPr lang="en-US" b="1" dirty="0"/>
          </a:p>
        </p:txBody>
      </p:sp>
      <p:sp>
        <p:nvSpPr>
          <p:cNvPr id="6" name="Arrow: Pentagon 5">
            <a:extLst>
              <a:ext uri="{FF2B5EF4-FFF2-40B4-BE49-F238E27FC236}">
                <a16:creationId xmlns:a16="http://schemas.microsoft.com/office/drawing/2014/main" id="{C0169BAA-7CF4-49A3-966B-2343DD7A6860}"/>
              </a:ext>
            </a:extLst>
          </p:cNvPr>
          <p:cNvSpPr/>
          <p:nvPr/>
        </p:nvSpPr>
        <p:spPr>
          <a:xfrm>
            <a:off x="523783" y="3693111"/>
            <a:ext cx="9990338" cy="177553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TÍNH MỚI</a:t>
            </a:r>
          </a:p>
          <a:p>
            <a:r>
              <a:rPr lang="en-US" b="1" dirty="0"/>
              <a:t>1. CUNG CẤP NỀN TẢNG GIÚP BỆNH NHÂN CÓ THỂ TRA CỨU BỆNH ÁN CỦA MÌNH ONLINE</a:t>
            </a:r>
          </a:p>
          <a:p>
            <a:r>
              <a:rPr lang="en-US" b="1" dirty="0"/>
              <a:t>2. ÁP DỤNG CÔNG NGHỆ A.I VÀO CHẨN ĐOÁN ẢNH Y TẾ</a:t>
            </a:r>
          </a:p>
        </p:txBody>
      </p:sp>
      <p:pic>
        <p:nvPicPr>
          <p:cNvPr id="8" name="Picture 7">
            <a:extLst>
              <a:ext uri="{FF2B5EF4-FFF2-40B4-BE49-F238E27FC236}">
                <a16:creationId xmlns:a16="http://schemas.microsoft.com/office/drawing/2014/main" id="{2F9A2713-77AC-4E32-B3B3-DCB1AD569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327" y="2579794"/>
            <a:ext cx="1553177" cy="1553177"/>
          </a:xfrm>
          <a:prstGeom prst="rect">
            <a:avLst/>
          </a:prstGeom>
        </p:spPr>
      </p:pic>
    </p:spTree>
    <p:extLst>
      <p:ext uri="{BB962C8B-B14F-4D97-AF65-F5344CB8AC3E}">
        <p14:creationId xmlns:p14="http://schemas.microsoft.com/office/powerpoint/2010/main" val="161987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0ABB28-4B48-44B3-B883-D0CBA5C26596}"/>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HƯỚNG PHÁT TRIỂN</a:t>
            </a:r>
          </a:p>
        </p:txBody>
      </p:sp>
      <p:sp>
        <p:nvSpPr>
          <p:cNvPr id="4" name="Arrow: Down 3">
            <a:extLst>
              <a:ext uri="{FF2B5EF4-FFF2-40B4-BE49-F238E27FC236}">
                <a16:creationId xmlns:a16="http://schemas.microsoft.com/office/drawing/2014/main" id="{970FA1E5-BD7D-47AC-A3EE-F3F615271791}"/>
              </a:ext>
            </a:extLst>
          </p:cNvPr>
          <p:cNvSpPr/>
          <p:nvPr/>
        </p:nvSpPr>
        <p:spPr>
          <a:xfrm rot="10800000">
            <a:off x="1744460" y="1260630"/>
            <a:ext cx="838942" cy="4305668"/>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DB90F4-6035-439F-A4AA-A5D048020B7D}"/>
              </a:ext>
            </a:extLst>
          </p:cNvPr>
          <p:cNvSpPr txBox="1"/>
          <p:nvPr/>
        </p:nvSpPr>
        <p:spPr>
          <a:xfrm>
            <a:off x="2885243" y="1695635"/>
            <a:ext cx="76081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XÂY DỰNG HỆ THỐNG THUẬT TOÁN MẠNH HƠN ĐỂ HUẤN LUYỆN MÔ HÌNH, TĂNG ĐỘ CHÍNH XÁC, TIẾT KIỆM THỜI GIAN</a:t>
            </a:r>
          </a:p>
        </p:txBody>
      </p:sp>
      <p:sp>
        <p:nvSpPr>
          <p:cNvPr id="7" name="TextBox 6">
            <a:extLst>
              <a:ext uri="{FF2B5EF4-FFF2-40B4-BE49-F238E27FC236}">
                <a16:creationId xmlns:a16="http://schemas.microsoft.com/office/drawing/2014/main" id="{85BE3C2D-642B-4D89-9E70-BF26BF67C4A6}"/>
              </a:ext>
            </a:extLst>
          </p:cNvPr>
          <p:cNvSpPr txBox="1"/>
          <p:nvPr/>
        </p:nvSpPr>
        <p:spPr>
          <a:xfrm>
            <a:off x="2885242" y="2637629"/>
            <a:ext cx="76081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XÂY DỰNG HỆ THỐNG BỆNH ÁN CHI TIẾT VÀ CỤ THỂ HƠN, HỖ TRỢ BỆNH NHÂN THEO DÕI KỸ HƠN</a:t>
            </a:r>
          </a:p>
        </p:txBody>
      </p:sp>
      <p:sp>
        <p:nvSpPr>
          <p:cNvPr id="9" name="TextBox 8">
            <a:extLst>
              <a:ext uri="{FF2B5EF4-FFF2-40B4-BE49-F238E27FC236}">
                <a16:creationId xmlns:a16="http://schemas.microsoft.com/office/drawing/2014/main" id="{8A98FE4A-AFE7-4196-95FD-0D2AFEDA23E0}"/>
              </a:ext>
            </a:extLst>
          </p:cNvPr>
          <p:cNvSpPr txBox="1"/>
          <p:nvPr/>
        </p:nvSpPr>
        <p:spPr>
          <a:xfrm>
            <a:off x="2885242" y="3575184"/>
            <a:ext cx="76081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TẠO MỐI LIÊN HỆ GIỮA BÁC SĨ VÀ BỆNH NHÂN ĐỂ CÓ THỂ HỖ TRỢ BỆNH NHÂN GIẢI ĐÁP CÁC THẮC MẮC VỀ SỨC KHỎE CỦA MÌNH</a:t>
            </a:r>
          </a:p>
        </p:txBody>
      </p:sp>
      <p:sp>
        <p:nvSpPr>
          <p:cNvPr id="11" name="TextBox 10">
            <a:extLst>
              <a:ext uri="{FF2B5EF4-FFF2-40B4-BE49-F238E27FC236}">
                <a16:creationId xmlns:a16="http://schemas.microsoft.com/office/drawing/2014/main" id="{BFFE87E2-3102-4854-846D-0C46ECEA881F}"/>
              </a:ext>
            </a:extLst>
          </p:cNvPr>
          <p:cNvSpPr txBox="1"/>
          <p:nvPr/>
        </p:nvSpPr>
        <p:spPr>
          <a:xfrm>
            <a:off x="2885242" y="4615350"/>
            <a:ext cx="760816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XÂY DỰNG THÊM HỆ THỐNG BẢN ĐỒ TỚI BỆNH VIỆN GẦN NHẤT ĐỀ PHÒNG TRƯỜNG HỢP KHẨN CẤP</a:t>
            </a:r>
          </a:p>
        </p:txBody>
      </p:sp>
    </p:spTree>
    <p:extLst>
      <p:ext uri="{BB962C8B-B14F-4D97-AF65-F5344CB8AC3E}">
        <p14:creationId xmlns:p14="http://schemas.microsoft.com/office/powerpoint/2010/main" val="31754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VP">
            <a:hlinkClick r:id="" action="ppaction://media"/>
            <a:extLst>
              <a:ext uri="{FF2B5EF4-FFF2-40B4-BE49-F238E27FC236}">
                <a16:creationId xmlns:a16="http://schemas.microsoft.com/office/drawing/2014/main" id="{25CAA4F6-1634-48DF-9AD5-1DB4DFDF33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3704"/>
          <a:stretch/>
        </p:blipFill>
        <p:spPr>
          <a:xfrm>
            <a:off x="0" y="0"/>
            <a:ext cx="12192000" cy="6604000"/>
          </a:xfrm>
          <a:prstGeom prst="rect">
            <a:avLst/>
          </a:prstGeom>
        </p:spPr>
      </p:pic>
    </p:spTree>
    <p:extLst>
      <p:ext uri="{BB962C8B-B14F-4D97-AF65-F5344CB8AC3E}">
        <p14:creationId xmlns:p14="http://schemas.microsoft.com/office/powerpoint/2010/main" val="276501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4984B0-B6B6-4F37-80DE-5BD6303BD594}"/>
              </a:ext>
            </a:extLst>
          </p:cNvPr>
          <p:cNvSpPr/>
          <p:nvPr/>
        </p:nvSpPr>
        <p:spPr>
          <a:xfrm>
            <a:off x="4380900" y="2232300"/>
            <a:ext cx="4015911" cy="1015663"/>
          </a:xfrm>
          <a:prstGeom prst="rect">
            <a:avLst/>
          </a:prstGeom>
          <a:noFill/>
        </p:spPr>
        <p:txBody>
          <a:bodyPr wrap="square" lIns="91440" tIns="45720" rIns="91440" bIns="45720">
            <a:spAutoFit/>
          </a:bodyPr>
          <a:lstStyle/>
          <a:p>
            <a:pPr algn="ctr"/>
            <a:r>
              <a:rPr lang="en-US" sz="6000" dirty="0">
                <a:ln w="0"/>
                <a:solidFill>
                  <a:srgbClr val="00B0F0"/>
                </a:solidFill>
                <a:effectLst>
                  <a:outerShdw blurRad="38100" dist="25400" dir="5400000" algn="ctr" rotWithShape="0">
                    <a:srgbClr val="6E747A">
                      <a:alpha val="43000"/>
                    </a:srgbClr>
                  </a:outerShdw>
                </a:effectLst>
              </a:rPr>
              <a:t>KẾT THÚC</a:t>
            </a:r>
          </a:p>
        </p:txBody>
      </p:sp>
      <p:sp>
        <p:nvSpPr>
          <p:cNvPr id="4" name="Rectangle 3">
            <a:extLst>
              <a:ext uri="{FF2B5EF4-FFF2-40B4-BE49-F238E27FC236}">
                <a16:creationId xmlns:a16="http://schemas.microsoft.com/office/drawing/2014/main" id="{7DDDC571-B30B-48D6-8468-3CF615423124}"/>
              </a:ext>
            </a:extLst>
          </p:cNvPr>
          <p:cNvSpPr/>
          <p:nvPr/>
        </p:nvSpPr>
        <p:spPr>
          <a:xfrm>
            <a:off x="2947387" y="3429000"/>
            <a:ext cx="6882938" cy="161266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BDOCTOR</a:t>
            </a:r>
          </a:p>
        </p:txBody>
      </p:sp>
      <p:sp>
        <p:nvSpPr>
          <p:cNvPr id="6" name="Rectangle 5">
            <a:extLst>
              <a:ext uri="{FF2B5EF4-FFF2-40B4-BE49-F238E27FC236}">
                <a16:creationId xmlns:a16="http://schemas.microsoft.com/office/drawing/2014/main" id="{C083D382-1A8D-430D-BCE4-E380308825DA}"/>
              </a:ext>
            </a:extLst>
          </p:cNvPr>
          <p:cNvSpPr/>
          <p:nvPr/>
        </p:nvSpPr>
        <p:spPr>
          <a:xfrm>
            <a:off x="4340219" y="5041669"/>
            <a:ext cx="4097274" cy="477054"/>
          </a:xfrm>
          <a:prstGeom prst="rect">
            <a:avLst/>
          </a:prstGeom>
          <a:noFill/>
        </p:spPr>
        <p:txBody>
          <a:bodyPr wrap="square" lIns="91440" tIns="45720" rIns="91440" bIns="45720">
            <a:spAutoFit/>
          </a:bodyPr>
          <a:lstStyle/>
          <a:p>
            <a:pPr algn="ctr"/>
            <a:r>
              <a:rPr lang="en-US" sz="2500" b="1" dirty="0">
                <a:ln w="0"/>
                <a:effectLst>
                  <a:outerShdw blurRad="38100" dist="25400" dir="5400000" algn="ctr" rotWithShape="0">
                    <a:srgbClr val="6E747A">
                      <a:alpha val="43000"/>
                    </a:srgbClr>
                  </a:outerShdw>
                </a:effectLst>
              </a:rPr>
              <a:t>Thank you for listening</a:t>
            </a:r>
          </a:p>
        </p:txBody>
      </p:sp>
    </p:spTree>
    <p:extLst>
      <p:ext uri="{BB962C8B-B14F-4D97-AF65-F5344CB8AC3E}">
        <p14:creationId xmlns:p14="http://schemas.microsoft.com/office/powerpoint/2010/main" val="373084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90F6FB-16C0-4209-947E-458FDC5AADA9}"/>
              </a:ext>
            </a:extLst>
          </p:cNvPr>
          <p:cNvGrpSpPr/>
          <p:nvPr/>
        </p:nvGrpSpPr>
        <p:grpSpPr>
          <a:xfrm>
            <a:off x="6185194" y="1264868"/>
            <a:ext cx="6006806" cy="1447183"/>
            <a:chOff x="5261266" y="1031677"/>
            <a:chExt cx="6006806" cy="1447183"/>
          </a:xfrm>
        </p:grpSpPr>
        <p:grpSp>
          <p:nvGrpSpPr>
            <p:cNvPr id="3" name="Group 2">
              <a:extLst>
                <a:ext uri="{FF2B5EF4-FFF2-40B4-BE49-F238E27FC236}">
                  <a16:creationId xmlns:a16="http://schemas.microsoft.com/office/drawing/2014/main" id="{11334F84-C5CE-4F8B-ACD7-77C9BAABE741}"/>
                </a:ext>
              </a:extLst>
            </p:cNvPr>
            <p:cNvGrpSpPr/>
            <p:nvPr/>
          </p:nvGrpSpPr>
          <p:grpSpPr>
            <a:xfrm>
              <a:off x="5261266" y="1031677"/>
              <a:ext cx="1447183" cy="1447183"/>
              <a:chOff x="9447725" y="4427634"/>
              <a:chExt cx="2050870" cy="2050870"/>
            </a:xfrm>
          </p:grpSpPr>
          <p:sp>
            <p:nvSpPr>
              <p:cNvPr id="5" name="Oval 4">
                <a:extLst>
                  <a:ext uri="{FF2B5EF4-FFF2-40B4-BE49-F238E27FC236}">
                    <a16:creationId xmlns:a16="http://schemas.microsoft.com/office/drawing/2014/main" id="{D96523E9-4D80-4B49-8F94-924F719E6D37}"/>
                  </a:ext>
                </a:extLst>
              </p:cNvPr>
              <p:cNvSpPr/>
              <p:nvPr/>
            </p:nvSpPr>
            <p:spPr>
              <a:xfrm>
                <a:off x="9447725" y="4427634"/>
                <a:ext cx="2050870" cy="2050870"/>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0F56E04-4604-42F0-931C-365F191F02C2}"/>
                  </a:ext>
                </a:extLst>
              </p:cNvPr>
              <p:cNvPicPr preferRelativeResize="0">
                <a:picLocks/>
              </p:cNvPicPr>
              <p:nvPr/>
            </p:nvPicPr>
            <p:blipFill rotWithShape="1">
              <a:blip r:embed="rId2"/>
              <a:srcRect l="9117" t="2902" r="10802" b="14863"/>
              <a:stretch/>
            </p:blipFill>
            <p:spPr>
              <a:xfrm>
                <a:off x="9604480" y="4584389"/>
                <a:ext cx="1737360" cy="1737360"/>
              </a:xfrm>
              <a:prstGeom prst="ellipse">
                <a:avLst/>
              </a:prstGeom>
            </p:spPr>
          </p:pic>
        </p:grpSp>
        <p:sp>
          <p:nvSpPr>
            <p:cNvPr id="4" name="Rectangle 3">
              <a:extLst>
                <a:ext uri="{FF2B5EF4-FFF2-40B4-BE49-F238E27FC236}">
                  <a16:creationId xmlns:a16="http://schemas.microsoft.com/office/drawing/2014/main" id="{5B6D15F8-3F16-486E-84C2-49B0116AF5CC}"/>
                </a:ext>
              </a:extLst>
            </p:cNvPr>
            <p:cNvSpPr/>
            <p:nvPr/>
          </p:nvSpPr>
          <p:spPr>
            <a:xfrm>
              <a:off x="6895080" y="1216659"/>
              <a:ext cx="4372992" cy="830997"/>
            </a:xfrm>
            <a:prstGeom prst="rect">
              <a:avLst/>
            </a:prstGeom>
          </p:spPr>
          <p:txBody>
            <a:bodyPr wrap="square">
              <a:spAutoFit/>
            </a:bodyPr>
            <a:lstStyle/>
            <a:p>
              <a:r>
                <a:rPr lang="en-US" sz="1600" dirty="0"/>
                <a:t>PHẠM HUY - LEADER</a:t>
              </a:r>
            </a:p>
            <a:p>
              <a:r>
                <a:rPr lang="en-US" sz="1600" dirty="0"/>
                <a:t>Computer Science in FPT University</a:t>
              </a:r>
            </a:p>
            <a:p>
              <a:r>
                <a:rPr lang="en-US" sz="1600" dirty="0"/>
                <a:t>Skills: Embedded System, IOT, Android application.</a:t>
              </a:r>
            </a:p>
          </p:txBody>
        </p:sp>
      </p:grpSp>
      <p:grpSp>
        <p:nvGrpSpPr>
          <p:cNvPr id="7" name="Group 6">
            <a:extLst>
              <a:ext uri="{FF2B5EF4-FFF2-40B4-BE49-F238E27FC236}">
                <a16:creationId xmlns:a16="http://schemas.microsoft.com/office/drawing/2014/main" id="{4864723C-3A62-4232-ACB4-CE9C687C7739}"/>
              </a:ext>
            </a:extLst>
          </p:cNvPr>
          <p:cNvGrpSpPr/>
          <p:nvPr/>
        </p:nvGrpSpPr>
        <p:grpSpPr>
          <a:xfrm>
            <a:off x="421098" y="1264867"/>
            <a:ext cx="5208888" cy="1508422"/>
            <a:chOff x="223077" y="3826838"/>
            <a:chExt cx="5208888" cy="1508422"/>
          </a:xfrm>
        </p:grpSpPr>
        <p:grpSp>
          <p:nvGrpSpPr>
            <p:cNvPr id="8" name="Group 7">
              <a:extLst>
                <a:ext uri="{FF2B5EF4-FFF2-40B4-BE49-F238E27FC236}">
                  <a16:creationId xmlns:a16="http://schemas.microsoft.com/office/drawing/2014/main" id="{C68B8C55-3FC8-4084-AE19-40A792C6135C}"/>
                </a:ext>
              </a:extLst>
            </p:cNvPr>
            <p:cNvGrpSpPr/>
            <p:nvPr/>
          </p:nvGrpSpPr>
          <p:grpSpPr>
            <a:xfrm>
              <a:off x="223077" y="3826838"/>
              <a:ext cx="1447184" cy="1447184"/>
              <a:chOff x="953588" y="4610912"/>
              <a:chExt cx="2050870" cy="2050870"/>
            </a:xfrm>
          </p:grpSpPr>
          <p:sp>
            <p:nvSpPr>
              <p:cNvPr id="10" name="Oval 9">
                <a:extLst>
                  <a:ext uri="{FF2B5EF4-FFF2-40B4-BE49-F238E27FC236}">
                    <a16:creationId xmlns:a16="http://schemas.microsoft.com/office/drawing/2014/main" id="{BD5B42A1-214A-405B-A50D-E50851302AF3}"/>
                  </a:ext>
                </a:extLst>
              </p:cNvPr>
              <p:cNvSpPr/>
              <p:nvPr/>
            </p:nvSpPr>
            <p:spPr>
              <a:xfrm>
                <a:off x="953588" y="4610912"/>
                <a:ext cx="2050870" cy="2050870"/>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81C3CC-A3FE-4E01-86BA-CA8B1AF88949}"/>
                  </a:ext>
                </a:extLst>
              </p:cNvPr>
              <p:cNvPicPr preferRelativeResize="0">
                <a:picLocks/>
              </p:cNvPicPr>
              <p:nvPr/>
            </p:nvPicPr>
            <p:blipFill>
              <a:blip r:embed="rId3"/>
              <a:stretch>
                <a:fillRect/>
              </a:stretch>
            </p:blipFill>
            <p:spPr>
              <a:xfrm>
                <a:off x="1110343" y="4767667"/>
                <a:ext cx="1737360" cy="1737360"/>
              </a:xfrm>
              <a:prstGeom prst="ellipse">
                <a:avLst/>
              </a:prstGeom>
            </p:spPr>
          </p:pic>
        </p:grpSp>
        <p:sp>
          <p:nvSpPr>
            <p:cNvPr id="9" name="Rectangle 8">
              <a:extLst>
                <a:ext uri="{FF2B5EF4-FFF2-40B4-BE49-F238E27FC236}">
                  <a16:creationId xmlns:a16="http://schemas.microsoft.com/office/drawing/2014/main" id="{6CC491FD-40C3-43CB-9BD5-C6EFEBB0F2E9}"/>
                </a:ext>
              </a:extLst>
            </p:cNvPr>
            <p:cNvSpPr/>
            <p:nvPr/>
          </p:nvSpPr>
          <p:spPr>
            <a:xfrm>
              <a:off x="1780874" y="4011821"/>
              <a:ext cx="3651091" cy="1323439"/>
            </a:xfrm>
            <a:prstGeom prst="rect">
              <a:avLst/>
            </a:prstGeom>
          </p:spPr>
          <p:txBody>
            <a:bodyPr wrap="square">
              <a:spAutoFit/>
            </a:bodyPr>
            <a:lstStyle/>
            <a:p>
              <a:r>
                <a:rPr lang="en-US" sz="1600" dirty="0"/>
                <a:t>TRỊNH QUỐC HUY - LEADER</a:t>
              </a:r>
            </a:p>
            <a:p>
              <a:r>
                <a:rPr lang="en-US" sz="1600" dirty="0"/>
                <a:t>Computer Science at Ho Chi Minh University of Science</a:t>
              </a:r>
            </a:p>
            <a:p>
              <a:r>
                <a:rPr lang="en-US" sz="1600" dirty="0"/>
                <a:t>Skill: Machine Learning, Deep Learning, Medical Analysis, Computer vision.</a:t>
              </a:r>
            </a:p>
          </p:txBody>
        </p:sp>
      </p:grpSp>
      <p:grpSp>
        <p:nvGrpSpPr>
          <p:cNvPr id="12" name="Group 11">
            <a:extLst>
              <a:ext uri="{FF2B5EF4-FFF2-40B4-BE49-F238E27FC236}">
                <a16:creationId xmlns:a16="http://schemas.microsoft.com/office/drawing/2014/main" id="{DAAE263D-B0B3-4E5F-9794-7133AA2D79F1}"/>
              </a:ext>
            </a:extLst>
          </p:cNvPr>
          <p:cNvGrpSpPr/>
          <p:nvPr/>
        </p:nvGrpSpPr>
        <p:grpSpPr>
          <a:xfrm>
            <a:off x="-175053" y="195039"/>
            <a:ext cx="3589233" cy="658026"/>
            <a:chOff x="-333285" y="623842"/>
            <a:chExt cx="3589233" cy="658026"/>
          </a:xfrm>
        </p:grpSpPr>
        <p:sp>
          <p:nvSpPr>
            <p:cNvPr id="13" name="Hexagon 12">
              <a:extLst>
                <a:ext uri="{FF2B5EF4-FFF2-40B4-BE49-F238E27FC236}">
                  <a16:creationId xmlns:a16="http://schemas.microsoft.com/office/drawing/2014/main" id="{C7570D33-DD8F-469C-96BF-8524E6EC4F6E}"/>
                </a:ext>
              </a:extLst>
            </p:cNvPr>
            <p:cNvSpPr/>
            <p:nvPr/>
          </p:nvSpPr>
          <p:spPr>
            <a:xfrm>
              <a:off x="-333285" y="687936"/>
              <a:ext cx="3589233" cy="529839"/>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BE4043-B9BE-4389-A890-0976CCC40B21}"/>
                </a:ext>
              </a:extLst>
            </p:cNvPr>
            <p:cNvSpPr/>
            <p:nvPr/>
          </p:nvSpPr>
          <p:spPr>
            <a:xfrm>
              <a:off x="-290557" y="623842"/>
              <a:ext cx="3546505" cy="65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chemeClr val="bg1"/>
                  </a:solidFill>
                </a:rPr>
                <a:t>Thành</a:t>
              </a:r>
              <a:r>
                <a:rPr lang="en-US" sz="3600" b="1" dirty="0">
                  <a:solidFill>
                    <a:schemeClr val="bg1"/>
                  </a:solidFill>
                </a:rPr>
                <a:t> </a:t>
              </a:r>
              <a:r>
                <a:rPr lang="en-US" sz="3600" b="1" dirty="0" err="1">
                  <a:solidFill>
                    <a:schemeClr val="bg1"/>
                  </a:solidFill>
                </a:rPr>
                <a:t>viên</a:t>
              </a:r>
              <a:endParaRPr lang="en-US" sz="3600" b="1" dirty="0">
                <a:solidFill>
                  <a:schemeClr val="bg1"/>
                </a:solidFill>
              </a:endParaRPr>
            </a:p>
          </p:txBody>
        </p:sp>
      </p:grpSp>
      <p:grpSp>
        <p:nvGrpSpPr>
          <p:cNvPr id="15" name="Group 14">
            <a:extLst>
              <a:ext uri="{FF2B5EF4-FFF2-40B4-BE49-F238E27FC236}">
                <a16:creationId xmlns:a16="http://schemas.microsoft.com/office/drawing/2014/main" id="{D53A243F-300B-4F34-9DCA-36289DF70B54}"/>
              </a:ext>
            </a:extLst>
          </p:cNvPr>
          <p:cNvGrpSpPr/>
          <p:nvPr/>
        </p:nvGrpSpPr>
        <p:grpSpPr>
          <a:xfrm>
            <a:off x="6295807" y="3047331"/>
            <a:ext cx="6006806" cy="1447183"/>
            <a:chOff x="5261266" y="1031677"/>
            <a:chExt cx="6006806" cy="1447183"/>
          </a:xfrm>
        </p:grpSpPr>
        <p:sp>
          <p:nvSpPr>
            <p:cNvPr id="16" name="Oval 15">
              <a:extLst>
                <a:ext uri="{FF2B5EF4-FFF2-40B4-BE49-F238E27FC236}">
                  <a16:creationId xmlns:a16="http://schemas.microsoft.com/office/drawing/2014/main" id="{64B32788-E225-4C97-AAB7-BDCFB208E50D}"/>
                </a:ext>
              </a:extLst>
            </p:cNvPr>
            <p:cNvSpPr/>
            <p:nvPr/>
          </p:nvSpPr>
          <p:spPr>
            <a:xfrm>
              <a:off x="5261266" y="1031677"/>
              <a:ext cx="1447183" cy="1447183"/>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B4EB61-AC92-48BD-96EE-807C084FBBEF}"/>
                </a:ext>
              </a:extLst>
            </p:cNvPr>
            <p:cNvSpPr/>
            <p:nvPr/>
          </p:nvSpPr>
          <p:spPr>
            <a:xfrm>
              <a:off x="6895080" y="1216659"/>
              <a:ext cx="4372992" cy="1077218"/>
            </a:xfrm>
            <a:prstGeom prst="rect">
              <a:avLst/>
            </a:prstGeom>
          </p:spPr>
          <p:txBody>
            <a:bodyPr wrap="square">
              <a:spAutoFit/>
            </a:bodyPr>
            <a:lstStyle/>
            <a:p>
              <a:r>
                <a:rPr lang="en-US" sz="1600" dirty="0"/>
                <a:t>ĐÀO ANH HÀO</a:t>
              </a:r>
            </a:p>
            <a:p>
              <a:r>
                <a:rPr lang="en-US" sz="1600" dirty="0"/>
                <a:t>Computer Science in Ho Chi Minh University Of Science</a:t>
              </a:r>
            </a:p>
            <a:p>
              <a:r>
                <a:rPr lang="en-US" sz="1600" dirty="0"/>
                <a:t>Skills: Web Developer, Mobile App Developer.</a:t>
              </a:r>
            </a:p>
          </p:txBody>
        </p:sp>
      </p:grpSp>
      <p:grpSp>
        <p:nvGrpSpPr>
          <p:cNvPr id="18" name="Group 17">
            <a:extLst>
              <a:ext uri="{FF2B5EF4-FFF2-40B4-BE49-F238E27FC236}">
                <a16:creationId xmlns:a16="http://schemas.microsoft.com/office/drawing/2014/main" id="{E5A824B6-50B2-4AC5-AEA9-F625577CFD04}"/>
              </a:ext>
            </a:extLst>
          </p:cNvPr>
          <p:cNvGrpSpPr/>
          <p:nvPr/>
        </p:nvGrpSpPr>
        <p:grpSpPr>
          <a:xfrm>
            <a:off x="421098" y="3047331"/>
            <a:ext cx="6006806" cy="1447183"/>
            <a:chOff x="5261266" y="1031677"/>
            <a:chExt cx="6006806" cy="1447183"/>
          </a:xfrm>
        </p:grpSpPr>
        <p:sp>
          <p:nvSpPr>
            <p:cNvPr id="19" name="Oval 18">
              <a:extLst>
                <a:ext uri="{FF2B5EF4-FFF2-40B4-BE49-F238E27FC236}">
                  <a16:creationId xmlns:a16="http://schemas.microsoft.com/office/drawing/2014/main" id="{7ED23AE3-FF74-4A1C-B2D3-27E171C63B9D}"/>
                </a:ext>
              </a:extLst>
            </p:cNvPr>
            <p:cNvSpPr/>
            <p:nvPr/>
          </p:nvSpPr>
          <p:spPr>
            <a:xfrm>
              <a:off x="5261266" y="1031677"/>
              <a:ext cx="1447183" cy="1447183"/>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3AC77-7D54-4123-B004-BEB079A9997D}"/>
                </a:ext>
              </a:extLst>
            </p:cNvPr>
            <p:cNvSpPr/>
            <p:nvPr/>
          </p:nvSpPr>
          <p:spPr>
            <a:xfrm>
              <a:off x="6895080" y="1216659"/>
              <a:ext cx="4372992" cy="1077218"/>
            </a:xfrm>
            <a:prstGeom prst="rect">
              <a:avLst/>
            </a:prstGeom>
          </p:spPr>
          <p:txBody>
            <a:bodyPr wrap="square">
              <a:spAutoFit/>
            </a:bodyPr>
            <a:lstStyle/>
            <a:p>
              <a:r>
                <a:rPr lang="en-US" sz="1600" dirty="0"/>
                <a:t>VÕ THỊ PHƯỚC THẢO</a:t>
              </a:r>
            </a:p>
            <a:p>
              <a:r>
                <a:rPr lang="en-US" sz="1600" dirty="0"/>
                <a:t>Computer Science in Ho Chi Minh University Of Science</a:t>
              </a:r>
            </a:p>
            <a:p>
              <a:r>
                <a:rPr lang="en-US" sz="1600" dirty="0"/>
                <a:t>Skills: C++, Data Analyst</a:t>
              </a:r>
            </a:p>
          </p:txBody>
        </p:sp>
      </p:grpSp>
      <p:pic>
        <p:nvPicPr>
          <p:cNvPr id="26" name="Picture 25">
            <a:extLst>
              <a:ext uri="{FF2B5EF4-FFF2-40B4-BE49-F238E27FC236}">
                <a16:creationId xmlns:a16="http://schemas.microsoft.com/office/drawing/2014/main" id="{5C9CDBDF-E1F0-4691-B31E-0FAA6AC54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48" y="3158274"/>
            <a:ext cx="1224020" cy="1225296"/>
          </a:xfrm>
          <a:prstGeom prst="ellipse">
            <a:avLst/>
          </a:prstGeom>
        </p:spPr>
      </p:pic>
      <p:pic>
        <p:nvPicPr>
          <p:cNvPr id="28" name="Picture 27">
            <a:extLst>
              <a:ext uri="{FF2B5EF4-FFF2-40B4-BE49-F238E27FC236}">
                <a16:creationId xmlns:a16="http://schemas.microsoft.com/office/drawing/2014/main" id="{CBB94E78-41AD-4396-BFEB-A088E7FA2E62}"/>
              </a:ext>
            </a:extLst>
          </p:cNvPr>
          <p:cNvPicPr>
            <a:picLocks noChangeAspect="1"/>
          </p:cNvPicPr>
          <p:nvPr/>
        </p:nvPicPr>
        <p:blipFill rotWithShape="1">
          <a:blip r:embed="rId5">
            <a:extLst>
              <a:ext uri="{28A0092B-C50C-407E-A947-70E740481C1C}">
                <a14:useLocalDpi xmlns:a14="http://schemas.microsoft.com/office/drawing/2010/main" val="0"/>
              </a:ext>
            </a:extLst>
          </a:blip>
          <a:srcRect l="1" t="11505" r="-4495" b="17388"/>
          <a:stretch/>
        </p:blipFill>
        <p:spPr>
          <a:xfrm>
            <a:off x="6406750" y="3241395"/>
            <a:ext cx="1225296" cy="1111737"/>
          </a:xfrm>
          <a:prstGeom prst="ellipse">
            <a:avLst/>
          </a:prstGeom>
        </p:spPr>
      </p:pic>
    </p:spTree>
    <p:extLst>
      <p:ext uri="{BB962C8B-B14F-4D97-AF65-F5344CB8AC3E}">
        <p14:creationId xmlns:p14="http://schemas.microsoft.com/office/powerpoint/2010/main" val="58850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F8292D-1C49-4CCC-B8AB-1AC4DB31CBEC}"/>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MỤC LỤC</a:t>
            </a:r>
          </a:p>
        </p:txBody>
      </p:sp>
      <p:sp>
        <p:nvSpPr>
          <p:cNvPr id="4" name="TextBox 3">
            <a:extLst>
              <a:ext uri="{FF2B5EF4-FFF2-40B4-BE49-F238E27FC236}">
                <a16:creationId xmlns:a16="http://schemas.microsoft.com/office/drawing/2014/main" id="{C71F845E-F763-4D75-8343-1283B08398A8}"/>
              </a:ext>
            </a:extLst>
          </p:cNvPr>
          <p:cNvSpPr txBox="1"/>
          <p:nvPr/>
        </p:nvSpPr>
        <p:spPr>
          <a:xfrm>
            <a:off x="1633491" y="1651590"/>
            <a:ext cx="7886700" cy="3554819"/>
          </a:xfrm>
          <a:prstGeom prst="rect">
            <a:avLst/>
          </a:prstGeom>
          <a:noFill/>
        </p:spPr>
        <p:txBody>
          <a:bodyPr wrap="square" rtlCol="0">
            <a:spAutoFit/>
          </a:bodyPr>
          <a:lstStyle/>
          <a:p>
            <a:pPr marL="342900" indent="-342900">
              <a:buAutoNum type="arabicPeriod"/>
            </a:pPr>
            <a:r>
              <a:rPr lang="en-US" sz="2500" b="1" dirty="0" err="1">
                <a:latin typeface="Times New Roman" panose="02020603050405020304" pitchFamily="18" charset="0"/>
                <a:cs typeface="Times New Roman" panose="02020603050405020304" pitchFamily="18" charset="0"/>
              </a:rPr>
              <a:t>Nguyên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nhân</a:t>
            </a:r>
            <a:endParaRPr lang="en-US" sz="2500" b="1" dirty="0">
              <a:latin typeface="Times New Roman" panose="02020603050405020304" pitchFamily="18" charset="0"/>
              <a:cs typeface="Times New Roman" panose="02020603050405020304" pitchFamily="18" charset="0"/>
            </a:endParaRPr>
          </a:p>
          <a:p>
            <a:pPr marL="342900" indent="-342900">
              <a:buAutoNum type="arabicPeriod"/>
            </a:pPr>
            <a:r>
              <a:rPr lang="en-US" sz="2500" b="1" dirty="0" err="1">
                <a:latin typeface="Times New Roman" panose="02020603050405020304" pitchFamily="18" charset="0"/>
                <a:cs typeface="Times New Roman" panose="02020603050405020304" pitchFamily="18" charset="0"/>
              </a:rPr>
              <a:t>Sơ</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đồ</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khối</a:t>
            </a:r>
            <a:endParaRPr lang="en-US" sz="2500" b="1" dirty="0">
              <a:latin typeface="Times New Roman" panose="02020603050405020304" pitchFamily="18" charset="0"/>
              <a:cs typeface="Times New Roman" panose="02020603050405020304" pitchFamily="18" charset="0"/>
            </a:endParaRPr>
          </a:p>
          <a:p>
            <a:pPr marL="342900" indent="-342900">
              <a:buAutoNum type="arabicPeriod"/>
            </a:pPr>
            <a:r>
              <a:rPr lang="en-US" sz="2500" b="1" dirty="0" err="1">
                <a:latin typeface="Times New Roman" panose="02020603050405020304" pitchFamily="18" charset="0"/>
                <a:cs typeface="Times New Roman" panose="02020603050405020304" pitchFamily="18" charset="0"/>
              </a:rPr>
              <a:t>Nền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tảng</a:t>
            </a:r>
            <a:r>
              <a:rPr lang="en-US" sz="2500" b="1" dirty="0">
                <a:latin typeface="Times New Roman" panose="02020603050405020304" pitchFamily="18" charset="0"/>
                <a:cs typeface="Times New Roman" panose="02020603050405020304" pitchFamily="18" charset="0"/>
              </a:rPr>
              <a:t> </a:t>
            </a:r>
          </a:p>
          <a:p>
            <a:pPr marL="342900" indent="-342900">
              <a:buAutoNum type="arabicPeriod"/>
            </a:pPr>
            <a:r>
              <a:rPr lang="en-US" sz="2500" b="1" dirty="0" err="1">
                <a:latin typeface="Times New Roman" panose="02020603050405020304" pitchFamily="18" charset="0"/>
                <a:cs typeface="Times New Roman" panose="02020603050405020304" pitchFamily="18" charset="0"/>
              </a:rPr>
              <a:t>Công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cụ</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chẩn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đoán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lâm</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sàng</a:t>
            </a:r>
            <a:endParaRPr lang="en-US" sz="2500" b="1" dirty="0">
              <a:latin typeface="Times New Roman" panose="02020603050405020304" pitchFamily="18" charset="0"/>
              <a:cs typeface="Times New Roman" panose="02020603050405020304" pitchFamily="18" charset="0"/>
            </a:endParaRPr>
          </a:p>
          <a:p>
            <a:pPr marL="342900" indent="-342900">
              <a:buAutoNum type="arabicPeriod"/>
            </a:pPr>
            <a:r>
              <a:rPr lang="en-US" sz="2500" b="1" dirty="0" err="1">
                <a:latin typeface="Times New Roman" panose="02020603050405020304" pitchFamily="18" charset="0"/>
                <a:cs typeface="Times New Roman" panose="02020603050405020304" pitchFamily="18" charset="0"/>
              </a:rPr>
              <a:t>Nền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tảng</a:t>
            </a:r>
            <a:r>
              <a:rPr lang="en-US" sz="2500" b="1" dirty="0">
                <a:latin typeface="Times New Roman" panose="02020603050405020304" pitchFamily="18" charset="0"/>
                <a:cs typeface="Times New Roman" panose="02020603050405020304" pitchFamily="18" charset="0"/>
              </a:rPr>
              <a:t> Window App</a:t>
            </a:r>
          </a:p>
          <a:p>
            <a:pPr marL="342900" indent="-342900">
              <a:buAutoNum type="arabicPeriod"/>
            </a:pPr>
            <a:r>
              <a:rPr lang="en-US" sz="2500" b="1" dirty="0" err="1">
                <a:latin typeface="Times New Roman" panose="02020603050405020304" pitchFamily="18" charset="0"/>
                <a:cs typeface="Times New Roman" panose="02020603050405020304" pitchFamily="18" charset="0"/>
              </a:rPr>
              <a:t>Nền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tảng</a:t>
            </a:r>
            <a:r>
              <a:rPr lang="en-US" sz="2500" b="1" dirty="0">
                <a:latin typeface="Times New Roman" panose="02020603050405020304" pitchFamily="18" charset="0"/>
                <a:cs typeface="Times New Roman" panose="02020603050405020304" pitchFamily="18" charset="0"/>
              </a:rPr>
              <a:t> Web App</a:t>
            </a:r>
          </a:p>
          <a:p>
            <a:pPr marL="342900" indent="-342900">
              <a:buAutoNum type="arabicPeriod"/>
            </a:pPr>
            <a:r>
              <a:rPr lang="en-US" sz="2500" b="1" dirty="0" err="1">
                <a:latin typeface="Times New Roman" panose="02020603050405020304" pitchFamily="18" charset="0"/>
                <a:cs typeface="Times New Roman" panose="02020603050405020304" pitchFamily="18" charset="0"/>
              </a:rPr>
              <a:t>Đánh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giá</a:t>
            </a:r>
            <a:endParaRPr lang="en-US" sz="2500" b="1" dirty="0">
              <a:latin typeface="Times New Roman" panose="02020603050405020304" pitchFamily="18" charset="0"/>
              <a:cs typeface="Times New Roman" panose="02020603050405020304" pitchFamily="18" charset="0"/>
            </a:endParaRPr>
          </a:p>
          <a:p>
            <a:pPr marL="342900" indent="-342900">
              <a:buAutoNum type="arabicPeriod"/>
            </a:pPr>
            <a:r>
              <a:rPr lang="en-US" sz="2500" b="1" dirty="0" err="1">
                <a:latin typeface="Times New Roman" panose="02020603050405020304" pitchFamily="18" charset="0"/>
                <a:cs typeface="Times New Roman" panose="02020603050405020304" pitchFamily="18" charset="0"/>
              </a:rPr>
              <a:t>Hướng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phát</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triển</a:t>
            </a:r>
            <a:endParaRPr lang="en-US" sz="2500" b="1" dirty="0">
              <a:latin typeface="Times New Roman" panose="02020603050405020304" pitchFamily="18" charset="0"/>
              <a:cs typeface="Times New Roman" panose="02020603050405020304" pitchFamily="18" charset="0"/>
            </a:endParaRPr>
          </a:p>
          <a:p>
            <a:pPr marL="342900" indent="-342900">
              <a:buAutoNum type="arabicPeriod"/>
            </a:pPr>
            <a:endParaRPr lang="en-US" sz="25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F7DAEFC-10DD-4B2D-9B0D-8B4DB7092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4968" y="2025809"/>
            <a:ext cx="2539682" cy="2539682"/>
          </a:xfrm>
          <a:prstGeom prst="rect">
            <a:avLst/>
          </a:prstGeom>
        </p:spPr>
      </p:pic>
    </p:spTree>
    <p:extLst>
      <p:ext uri="{BB962C8B-B14F-4D97-AF65-F5344CB8AC3E}">
        <p14:creationId xmlns:p14="http://schemas.microsoft.com/office/powerpoint/2010/main" val="14951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C7666D-0D09-474C-8234-15AC8A58CD56}"/>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NGUYÊN NHÂN</a:t>
            </a:r>
          </a:p>
        </p:txBody>
      </p:sp>
      <p:pic>
        <p:nvPicPr>
          <p:cNvPr id="8" name="Picture 7">
            <a:extLst>
              <a:ext uri="{FF2B5EF4-FFF2-40B4-BE49-F238E27FC236}">
                <a16:creationId xmlns:a16="http://schemas.microsoft.com/office/drawing/2014/main" id="{5FB3CF14-4EDD-4A81-91E1-5AF6DB1E8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809" y="851100"/>
            <a:ext cx="2033727" cy="2033727"/>
          </a:xfrm>
          <a:prstGeom prst="rect">
            <a:avLst/>
          </a:prstGeom>
        </p:spPr>
      </p:pic>
      <p:sp>
        <p:nvSpPr>
          <p:cNvPr id="9" name="TextBox 8">
            <a:extLst>
              <a:ext uri="{FF2B5EF4-FFF2-40B4-BE49-F238E27FC236}">
                <a16:creationId xmlns:a16="http://schemas.microsoft.com/office/drawing/2014/main" id="{E920948A-60A6-4105-95FD-692423D1EEA7}"/>
              </a:ext>
            </a:extLst>
          </p:cNvPr>
          <p:cNvSpPr txBox="1"/>
          <p:nvPr/>
        </p:nvSpPr>
        <p:spPr>
          <a:xfrm>
            <a:off x="4367814" y="1406298"/>
            <a:ext cx="6658252"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SỐ BỆNH NHÂN NGÀY CÀNG TĂNG, NHƯNG THỜI GIAN CHẨN ĐOÁN HÌNH ẢNH MỘT SỐ BỆNH CÒN THỦ CÔNG GÂY HAO PHÍ THỜI GIAN</a:t>
            </a:r>
          </a:p>
        </p:txBody>
      </p:sp>
      <p:pic>
        <p:nvPicPr>
          <p:cNvPr id="11" name="Picture 10">
            <a:extLst>
              <a:ext uri="{FF2B5EF4-FFF2-40B4-BE49-F238E27FC236}">
                <a16:creationId xmlns:a16="http://schemas.microsoft.com/office/drawing/2014/main" id="{223702AC-7BBC-48B2-9A09-6105CE0CD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263" y="3167756"/>
            <a:ext cx="1896817" cy="1896817"/>
          </a:xfrm>
          <a:prstGeom prst="rect">
            <a:avLst/>
          </a:prstGeom>
        </p:spPr>
      </p:pic>
      <p:sp>
        <p:nvSpPr>
          <p:cNvPr id="14" name="TextBox 13">
            <a:extLst>
              <a:ext uri="{FF2B5EF4-FFF2-40B4-BE49-F238E27FC236}">
                <a16:creationId xmlns:a16="http://schemas.microsoft.com/office/drawing/2014/main" id="{B141C720-EE2C-42C2-B2E4-B7CE360AB9B1}"/>
              </a:ext>
            </a:extLst>
          </p:cNvPr>
          <p:cNvSpPr txBox="1"/>
          <p:nvPr/>
        </p:nvSpPr>
        <p:spPr>
          <a:xfrm>
            <a:off x="4367814" y="3623569"/>
            <a:ext cx="6658252"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BỆNH ÁN CỦA BỆNH NHÂN QUẢN LÝ THỦ CÔNG, DỄ GÂY MẤT MÁT VÀ BỆNH NHÂN KHÓ THEO DÕI ĐƯỢC QUÁ TRÌNH CHỮA BỆNH HOẶC TIỀN SỬ BỆNH CỦA MÌNH TRONG QUÁ KHỨ</a:t>
            </a:r>
          </a:p>
        </p:txBody>
      </p:sp>
      <p:sp>
        <p:nvSpPr>
          <p:cNvPr id="15" name="Arrow: Right 14">
            <a:extLst>
              <a:ext uri="{FF2B5EF4-FFF2-40B4-BE49-F238E27FC236}">
                <a16:creationId xmlns:a16="http://schemas.microsoft.com/office/drawing/2014/main" id="{1EAAA320-7BBA-44CB-B2AE-B91DED2BA806}"/>
              </a:ext>
            </a:extLst>
          </p:cNvPr>
          <p:cNvSpPr/>
          <p:nvPr/>
        </p:nvSpPr>
        <p:spPr>
          <a:xfrm>
            <a:off x="2021150" y="5613832"/>
            <a:ext cx="1278384" cy="65694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F55BD0-9ECE-487F-ADD2-2DA8BA345127}"/>
              </a:ext>
            </a:extLst>
          </p:cNvPr>
          <p:cNvSpPr txBox="1"/>
          <p:nvPr/>
        </p:nvSpPr>
        <p:spPr>
          <a:xfrm>
            <a:off x="3512598" y="5613832"/>
            <a:ext cx="6658252"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BDOCTOR RA ĐỜI NHẰM HỖ TRỢ BÁC SĨ GIẢM THIỂU TÌNH TRẠNG CỦA CÁC VẤN ĐỀ TRÊN</a:t>
            </a:r>
          </a:p>
        </p:txBody>
      </p:sp>
    </p:spTree>
    <p:extLst>
      <p:ext uri="{BB962C8B-B14F-4D97-AF65-F5344CB8AC3E}">
        <p14:creationId xmlns:p14="http://schemas.microsoft.com/office/powerpoint/2010/main" val="266454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1E66F-78F9-4C1E-AE55-D146DA8B0AAC}"/>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SƠ ĐỒ KHỐI</a:t>
            </a:r>
          </a:p>
        </p:txBody>
      </p:sp>
      <p:pic>
        <p:nvPicPr>
          <p:cNvPr id="5" name="Picture 4">
            <a:extLst>
              <a:ext uri="{FF2B5EF4-FFF2-40B4-BE49-F238E27FC236}">
                <a16:creationId xmlns:a16="http://schemas.microsoft.com/office/drawing/2014/main" id="{7671CD41-6679-4E3C-8EC7-6E1E6CD28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98" y="2794476"/>
            <a:ext cx="2531305" cy="2046071"/>
          </a:xfrm>
          <a:prstGeom prst="rect">
            <a:avLst/>
          </a:prstGeom>
        </p:spPr>
      </p:pic>
      <p:sp>
        <p:nvSpPr>
          <p:cNvPr id="6" name="Oval 5">
            <a:extLst>
              <a:ext uri="{FF2B5EF4-FFF2-40B4-BE49-F238E27FC236}">
                <a16:creationId xmlns:a16="http://schemas.microsoft.com/office/drawing/2014/main" id="{F8B3F054-3602-4E9D-A792-58A503FC8E65}"/>
              </a:ext>
            </a:extLst>
          </p:cNvPr>
          <p:cNvSpPr/>
          <p:nvPr/>
        </p:nvSpPr>
        <p:spPr>
          <a:xfrm>
            <a:off x="5042516" y="3142694"/>
            <a:ext cx="1819922" cy="13760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BDOCTOR</a:t>
            </a:r>
          </a:p>
        </p:txBody>
      </p:sp>
      <p:cxnSp>
        <p:nvCxnSpPr>
          <p:cNvPr id="8" name="Straight Arrow Connector 7">
            <a:extLst>
              <a:ext uri="{FF2B5EF4-FFF2-40B4-BE49-F238E27FC236}">
                <a16:creationId xmlns:a16="http://schemas.microsoft.com/office/drawing/2014/main" id="{9801BB08-353B-4E50-B277-715771805EAA}"/>
              </a:ext>
            </a:extLst>
          </p:cNvPr>
          <p:cNvCxnSpPr>
            <a:cxnSpLocks/>
            <a:stCxn id="6" idx="2"/>
          </p:cNvCxnSpPr>
          <p:nvPr/>
        </p:nvCxnSpPr>
        <p:spPr>
          <a:xfrm flipH="1" flipV="1">
            <a:off x="3582834" y="3830713"/>
            <a:ext cx="145968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6E4948A-BC04-471A-BDF7-E5E8F2B25375}"/>
              </a:ext>
            </a:extLst>
          </p:cNvPr>
          <p:cNvSpPr txBox="1"/>
          <p:nvPr/>
        </p:nvSpPr>
        <p:spPr>
          <a:xfrm>
            <a:off x="1464925" y="4853748"/>
            <a:ext cx="1704512"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HỆ THỐNG A.I HỖ TRỢ CHẨN ĐOÁN LÂM SÀNG</a:t>
            </a:r>
          </a:p>
        </p:txBody>
      </p:sp>
      <p:pic>
        <p:nvPicPr>
          <p:cNvPr id="11" name="Picture 10">
            <a:extLst>
              <a:ext uri="{FF2B5EF4-FFF2-40B4-BE49-F238E27FC236}">
                <a16:creationId xmlns:a16="http://schemas.microsoft.com/office/drawing/2014/main" id="{39D5C21A-AA8F-42E4-A7E3-C3A7FFCD3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168" y="2710622"/>
            <a:ext cx="2143125" cy="2143125"/>
          </a:xfrm>
          <a:prstGeom prst="rect">
            <a:avLst/>
          </a:prstGeom>
        </p:spPr>
      </p:pic>
      <p:cxnSp>
        <p:nvCxnSpPr>
          <p:cNvPr id="13" name="Straight Arrow Connector 12">
            <a:extLst>
              <a:ext uri="{FF2B5EF4-FFF2-40B4-BE49-F238E27FC236}">
                <a16:creationId xmlns:a16="http://schemas.microsoft.com/office/drawing/2014/main" id="{785F9634-F953-4DCE-BF81-B7E528CB1DE2}"/>
              </a:ext>
            </a:extLst>
          </p:cNvPr>
          <p:cNvCxnSpPr>
            <a:cxnSpLocks/>
            <a:stCxn id="6" idx="6"/>
          </p:cNvCxnSpPr>
          <p:nvPr/>
        </p:nvCxnSpPr>
        <p:spPr>
          <a:xfrm>
            <a:off x="6862438" y="3830714"/>
            <a:ext cx="17467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1478031-E28E-4B46-8DB0-C041BBD1F9A5}"/>
              </a:ext>
            </a:extLst>
          </p:cNvPr>
          <p:cNvSpPr txBox="1"/>
          <p:nvPr/>
        </p:nvSpPr>
        <p:spPr>
          <a:xfrm>
            <a:off x="8828474" y="4853747"/>
            <a:ext cx="1704512"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HỆ THỐNG BỆNH ÁN ĐIỆN TỬ</a:t>
            </a:r>
          </a:p>
        </p:txBody>
      </p:sp>
      <p:cxnSp>
        <p:nvCxnSpPr>
          <p:cNvPr id="20" name="Straight Connector 19">
            <a:extLst>
              <a:ext uri="{FF2B5EF4-FFF2-40B4-BE49-F238E27FC236}">
                <a16:creationId xmlns:a16="http://schemas.microsoft.com/office/drawing/2014/main" id="{C10D0155-83E8-4C2A-BC6B-22E9D5C7946C}"/>
              </a:ext>
            </a:extLst>
          </p:cNvPr>
          <p:cNvCxnSpPr>
            <a:cxnSpLocks/>
          </p:cNvCxnSpPr>
          <p:nvPr/>
        </p:nvCxnSpPr>
        <p:spPr>
          <a:xfrm flipH="1" flipV="1">
            <a:off x="2317181" y="1811044"/>
            <a:ext cx="1" cy="996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ACFC22-1B5C-4915-808F-5D4AE0E10B84}"/>
              </a:ext>
            </a:extLst>
          </p:cNvPr>
          <p:cNvCxnSpPr/>
          <p:nvPr/>
        </p:nvCxnSpPr>
        <p:spPr>
          <a:xfrm>
            <a:off x="2317181" y="1811044"/>
            <a:ext cx="7363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843396-1DB2-4CFA-BB8D-27AC30338CAB}"/>
              </a:ext>
            </a:extLst>
          </p:cNvPr>
          <p:cNvCxnSpPr>
            <a:endCxn id="11" idx="0"/>
          </p:cNvCxnSpPr>
          <p:nvPr/>
        </p:nvCxnSpPr>
        <p:spPr>
          <a:xfrm>
            <a:off x="9680730" y="1811044"/>
            <a:ext cx="1" cy="899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D929011-4DB1-4AEE-B982-43E37B46DD81}"/>
              </a:ext>
            </a:extLst>
          </p:cNvPr>
          <p:cNvSpPr txBox="1"/>
          <p:nvPr/>
        </p:nvSpPr>
        <p:spPr>
          <a:xfrm>
            <a:off x="3510251" y="1473771"/>
            <a:ext cx="5026334"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KẾT QUẢ SAU KHI CHẨN ĐOÁN CŨNG SẼ ĐƯỢC GỬI </a:t>
            </a:r>
          </a:p>
          <a:p>
            <a:pPr algn="ctr"/>
            <a:r>
              <a:rPr lang="en-US" dirty="0">
                <a:latin typeface="Times New Roman" panose="02020603050405020304" pitchFamily="18" charset="0"/>
                <a:cs typeface="Times New Roman" panose="02020603050405020304" pitchFamily="18" charset="0"/>
              </a:rPr>
              <a:t>VỀ HỆ THỐNG</a:t>
            </a:r>
          </a:p>
        </p:txBody>
      </p:sp>
    </p:spTree>
    <p:extLst>
      <p:ext uri="{BB962C8B-B14F-4D97-AF65-F5344CB8AC3E}">
        <p14:creationId xmlns:p14="http://schemas.microsoft.com/office/powerpoint/2010/main" val="13329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0F6EFE-9BBD-494A-822E-F847D6E211BF}"/>
              </a:ext>
            </a:extLst>
          </p:cNvPr>
          <p:cNvSpPr/>
          <p:nvPr/>
        </p:nvSpPr>
        <p:spPr>
          <a:xfrm>
            <a:off x="0" y="0"/>
            <a:ext cx="3266983"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a:t>
            </a:r>
          </a:p>
        </p:txBody>
      </p:sp>
      <p:sp>
        <p:nvSpPr>
          <p:cNvPr id="3" name="TextBox 2">
            <a:extLst>
              <a:ext uri="{FF2B5EF4-FFF2-40B4-BE49-F238E27FC236}">
                <a16:creationId xmlns:a16="http://schemas.microsoft.com/office/drawing/2014/main" id="{6D272A01-E2D4-4823-85A4-CCCB8FF1FC73}"/>
              </a:ext>
            </a:extLst>
          </p:cNvPr>
          <p:cNvSpPr txBox="1"/>
          <p:nvPr/>
        </p:nvSpPr>
        <p:spPr>
          <a:xfrm>
            <a:off x="1735584" y="4856085"/>
            <a:ext cx="2654424"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WINDOW APP HỖ TRỢ BÁC SĨ CHẨN ĐOÁN LÂM SÀNG VÀ LẬP BỆNH ÁN</a:t>
            </a:r>
          </a:p>
        </p:txBody>
      </p:sp>
      <p:sp>
        <p:nvSpPr>
          <p:cNvPr id="5" name="TextBox 4">
            <a:extLst>
              <a:ext uri="{FF2B5EF4-FFF2-40B4-BE49-F238E27FC236}">
                <a16:creationId xmlns:a16="http://schemas.microsoft.com/office/drawing/2014/main" id="{872FC61C-D64A-469B-8921-388673025F44}"/>
              </a:ext>
            </a:extLst>
          </p:cNvPr>
          <p:cNvSpPr txBox="1"/>
          <p:nvPr/>
        </p:nvSpPr>
        <p:spPr>
          <a:xfrm>
            <a:off x="7693982" y="4856085"/>
            <a:ext cx="3428259"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WEB APP HỖ TRỢ CHẨN ĐOÁN LÂM SÀNG CÁC KẾT QUẢ CỦA BỆNH NHÂN VÀ LƯU BỆNH ÁN ĐIỆN TỬ</a:t>
            </a:r>
          </a:p>
        </p:txBody>
      </p:sp>
      <p:pic>
        <p:nvPicPr>
          <p:cNvPr id="6" name="Picture 5">
            <a:extLst>
              <a:ext uri="{FF2B5EF4-FFF2-40B4-BE49-F238E27FC236}">
                <a16:creationId xmlns:a16="http://schemas.microsoft.com/office/drawing/2014/main" id="{406D54F1-067C-4E65-8D8B-B06D8E6175BC}"/>
              </a:ext>
            </a:extLst>
          </p:cNvPr>
          <p:cNvPicPr>
            <a:picLocks noChangeAspect="1"/>
          </p:cNvPicPr>
          <p:nvPr/>
        </p:nvPicPr>
        <p:blipFill rotWithShape="1">
          <a:blip r:embed="rId2"/>
          <a:srcRect l="11528" r="9780"/>
          <a:stretch/>
        </p:blipFill>
        <p:spPr>
          <a:xfrm>
            <a:off x="6701899" y="1401649"/>
            <a:ext cx="5095783" cy="3294638"/>
          </a:xfrm>
          <a:prstGeom prst="rect">
            <a:avLst/>
          </a:prstGeom>
        </p:spPr>
      </p:pic>
      <p:pic>
        <p:nvPicPr>
          <p:cNvPr id="7" name="Picture 6">
            <a:extLst>
              <a:ext uri="{FF2B5EF4-FFF2-40B4-BE49-F238E27FC236}">
                <a16:creationId xmlns:a16="http://schemas.microsoft.com/office/drawing/2014/main" id="{21377281-4E62-4CF7-B2E6-DAC549C57AFA}"/>
              </a:ext>
            </a:extLst>
          </p:cNvPr>
          <p:cNvPicPr>
            <a:picLocks noChangeAspect="1"/>
          </p:cNvPicPr>
          <p:nvPr/>
        </p:nvPicPr>
        <p:blipFill rotWithShape="1">
          <a:blip r:embed="rId3"/>
          <a:srcRect l="564" r="564"/>
          <a:stretch/>
        </p:blipFill>
        <p:spPr>
          <a:xfrm>
            <a:off x="630314" y="1325957"/>
            <a:ext cx="4935984" cy="3370330"/>
          </a:xfrm>
          <a:prstGeom prst="rect">
            <a:avLst/>
          </a:prstGeom>
        </p:spPr>
      </p:pic>
    </p:spTree>
    <p:extLst>
      <p:ext uri="{BB962C8B-B14F-4D97-AF65-F5344CB8AC3E}">
        <p14:creationId xmlns:p14="http://schemas.microsoft.com/office/powerpoint/2010/main" val="272934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E4A5AA-5DE7-412E-A3D7-BE9778FD2294}"/>
              </a:ext>
            </a:extLst>
          </p:cNvPr>
          <p:cNvSpPr/>
          <p:nvPr/>
        </p:nvSpPr>
        <p:spPr>
          <a:xfrm>
            <a:off x="0" y="0"/>
            <a:ext cx="4820575"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CÔNG CỤ CHẨN ĐOÁN LÂM SÀNG</a:t>
            </a:r>
          </a:p>
        </p:txBody>
      </p:sp>
      <p:sp>
        <p:nvSpPr>
          <p:cNvPr id="4" name="TextBox 3">
            <a:extLst>
              <a:ext uri="{FF2B5EF4-FFF2-40B4-BE49-F238E27FC236}">
                <a16:creationId xmlns:a16="http://schemas.microsoft.com/office/drawing/2014/main" id="{6B2747BA-77A2-4302-857C-9BB79265E607}"/>
              </a:ext>
            </a:extLst>
          </p:cNvPr>
          <p:cNvSpPr txBox="1"/>
          <p:nvPr/>
        </p:nvSpPr>
        <p:spPr>
          <a:xfrm>
            <a:off x="1473693" y="905522"/>
            <a:ext cx="956125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ÁP DỤNG CÁC KĨ THUẬT COMPUTER VISION ĐỂ HUẤN LUYỆN MÔ HÌNH MÁY HỌC</a:t>
            </a:r>
          </a:p>
        </p:txBody>
      </p:sp>
      <p:sp>
        <p:nvSpPr>
          <p:cNvPr id="7" name="TextBox 6">
            <a:extLst>
              <a:ext uri="{FF2B5EF4-FFF2-40B4-BE49-F238E27FC236}">
                <a16:creationId xmlns:a16="http://schemas.microsoft.com/office/drawing/2014/main" id="{19892E5B-EACD-4EDC-957B-69C1C853BF25}"/>
              </a:ext>
            </a:extLst>
          </p:cNvPr>
          <p:cNvSpPr txBox="1"/>
          <p:nvPr/>
        </p:nvSpPr>
        <p:spPr>
          <a:xfrm>
            <a:off x="1299292" y="3332679"/>
            <a:ext cx="1846556"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 ẢNH Y TẾ</a:t>
            </a:r>
          </a:p>
        </p:txBody>
      </p:sp>
      <p:sp>
        <p:nvSpPr>
          <p:cNvPr id="8" name="Arrow: Right 7">
            <a:extLst>
              <a:ext uri="{FF2B5EF4-FFF2-40B4-BE49-F238E27FC236}">
                <a16:creationId xmlns:a16="http://schemas.microsoft.com/office/drawing/2014/main" id="{681391E4-2BA8-4B7E-B4A1-FD262DF8DD16}"/>
              </a:ext>
            </a:extLst>
          </p:cNvPr>
          <p:cNvSpPr/>
          <p:nvPr/>
        </p:nvSpPr>
        <p:spPr>
          <a:xfrm>
            <a:off x="3895324" y="2388092"/>
            <a:ext cx="1109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A521A86-E10C-4226-8457-A4288BDF0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416" y="1678042"/>
            <a:ext cx="1461856" cy="1461856"/>
          </a:xfrm>
          <a:prstGeom prst="rect">
            <a:avLst/>
          </a:prstGeom>
        </p:spPr>
      </p:pic>
      <p:sp>
        <p:nvSpPr>
          <p:cNvPr id="14" name="TextBox 13">
            <a:extLst>
              <a:ext uri="{FF2B5EF4-FFF2-40B4-BE49-F238E27FC236}">
                <a16:creationId xmlns:a16="http://schemas.microsoft.com/office/drawing/2014/main" id="{C6E53C28-3AA8-4C3D-BFE0-C9B5F12EC0B8}"/>
              </a:ext>
            </a:extLst>
          </p:cNvPr>
          <p:cNvSpPr txBox="1"/>
          <p:nvPr/>
        </p:nvSpPr>
        <p:spPr>
          <a:xfrm>
            <a:off x="4632612" y="3256438"/>
            <a:ext cx="2500544"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QUA MÔ HÌNH ĐÃ ĐƯỢC NHÓM HUẤN LUYỆN SẴN</a:t>
            </a:r>
          </a:p>
        </p:txBody>
      </p:sp>
      <p:sp>
        <p:nvSpPr>
          <p:cNvPr id="16" name="Arrow: Right 15">
            <a:extLst>
              <a:ext uri="{FF2B5EF4-FFF2-40B4-BE49-F238E27FC236}">
                <a16:creationId xmlns:a16="http://schemas.microsoft.com/office/drawing/2014/main" id="{6D307FD2-7784-4EA4-8AAD-F13C5588515A}"/>
              </a:ext>
            </a:extLst>
          </p:cNvPr>
          <p:cNvSpPr/>
          <p:nvPr/>
        </p:nvSpPr>
        <p:spPr>
          <a:xfrm>
            <a:off x="6997084" y="2388092"/>
            <a:ext cx="1109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6E14950-04F3-4A61-BAE3-02506054D173}"/>
              </a:ext>
            </a:extLst>
          </p:cNvPr>
          <p:cNvSpPr txBox="1"/>
          <p:nvPr/>
        </p:nvSpPr>
        <p:spPr>
          <a:xfrm>
            <a:off x="8637228" y="3375278"/>
            <a:ext cx="2690679"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 VÙNG CÓ KHẢ NĂNG BỊ BỆNH VÀ TÊN LOẠI BỆNH</a:t>
            </a:r>
          </a:p>
        </p:txBody>
      </p:sp>
      <p:pic>
        <p:nvPicPr>
          <p:cNvPr id="22" name="Picture 21">
            <a:extLst>
              <a:ext uri="{FF2B5EF4-FFF2-40B4-BE49-F238E27FC236}">
                <a16:creationId xmlns:a16="http://schemas.microsoft.com/office/drawing/2014/main" id="{10C2F139-8576-4405-A1B9-569DFF8D0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512" y="1522555"/>
            <a:ext cx="2555395" cy="1731074"/>
          </a:xfrm>
          <a:prstGeom prst="rect">
            <a:avLst/>
          </a:prstGeom>
        </p:spPr>
      </p:pic>
      <p:pic>
        <p:nvPicPr>
          <p:cNvPr id="24" name="Picture 23">
            <a:extLst>
              <a:ext uri="{FF2B5EF4-FFF2-40B4-BE49-F238E27FC236}">
                <a16:creationId xmlns:a16="http://schemas.microsoft.com/office/drawing/2014/main" id="{EE8786D3-FCF2-44F9-92C9-961978283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3" y="1678042"/>
            <a:ext cx="2555395" cy="1575587"/>
          </a:xfrm>
          <a:prstGeom prst="rect">
            <a:avLst/>
          </a:prstGeom>
        </p:spPr>
      </p:pic>
      <p:sp>
        <p:nvSpPr>
          <p:cNvPr id="26" name="TextBox 25">
            <a:extLst>
              <a:ext uri="{FF2B5EF4-FFF2-40B4-BE49-F238E27FC236}">
                <a16:creationId xmlns:a16="http://schemas.microsoft.com/office/drawing/2014/main" id="{3D20717E-6A76-4686-9C9E-97AC15DC5D87}"/>
              </a:ext>
            </a:extLst>
          </p:cNvPr>
          <p:cNvSpPr txBox="1"/>
          <p:nvPr/>
        </p:nvSpPr>
        <p:spPr>
          <a:xfrm>
            <a:off x="1007616" y="4773548"/>
            <a:ext cx="762591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BỘ DATASET: CHESTEXPERT+ NIH DATASET (120000+80000 TẤM)</a:t>
            </a:r>
          </a:p>
          <a:p>
            <a:r>
              <a:rPr lang="en-US" dirty="0">
                <a:latin typeface="Times New Roman" panose="02020603050405020304" pitchFamily="18" charset="0"/>
                <a:cs typeface="Times New Roman" panose="02020603050405020304" pitchFamily="18" charset="0"/>
              </a:rPr>
              <a:t>MÔ HÌNH HUẤN LUYỆN: RETINA NET</a:t>
            </a:r>
          </a:p>
          <a:p>
            <a:r>
              <a:rPr lang="en-US" dirty="0">
                <a:latin typeface="Times New Roman" panose="02020603050405020304" pitchFamily="18" charset="0"/>
                <a:cs typeface="Times New Roman" panose="02020603050405020304" pitchFamily="18" charset="0"/>
              </a:rPr>
              <a:t>ĐỘ ĐO IOU: ~0.8 (10000 images)</a:t>
            </a:r>
          </a:p>
        </p:txBody>
      </p:sp>
    </p:spTree>
    <p:extLst>
      <p:ext uri="{BB962C8B-B14F-4D97-AF65-F5344CB8AC3E}">
        <p14:creationId xmlns:p14="http://schemas.microsoft.com/office/powerpoint/2010/main" val="13130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885708-9130-49E7-9710-C413464271B9}"/>
              </a:ext>
            </a:extLst>
          </p:cNvPr>
          <p:cNvSpPr/>
          <p:nvPr/>
        </p:nvSpPr>
        <p:spPr>
          <a:xfrm>
            <a:off x="0" y="0"/>
            <a:ext cx="3781887"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 WINDOW APP</a:t>
            </a:r>
          </a:p>
        </p:txBody>
      </p:sp>
      <p:pic>
        <p:nvPicPr>
          <p:cNvPr id="5" name="Picture 4">
            <a:extLst>
              <a:ext uri="{FF2B5EF4-FFF2-40B4-BE49-F238E27FC236}">
                <a16:creationId xmlns:a16="http://schemas.microsoft.com/office/drawing/2014/main" id="{6FE953D3-2022-42DB-A9F4-C5B8344E1D29}"/>
              </a:ext>
            </a:extLst>
          </p:cNvPr>
          <p:cNvPicPr>
            <a:picLocks noChangeAspect="1"/>
          </p:cNvPicPr>
          <p:nvPr/>
        </p:nvPicPr>
        <p:blipFill rotWithShape="1">
          <a:blip r:embed="rId2"/>
          <a:srcRect l="564" r="564"/>
          <a:stretch/>
        </p:blipFill>
        <p:spPr>
          <a:xfrm>
            <a:off x="2734323" y="1041871"/>
            <a:ext cx="6569476" cy="4485692"/>
          </a:xfrm>
          <a:prstGeom prst="rect">
            <a:avLst/>
          </a:prstGeom>
        </p:spPr>
      </p:pic>
      <p:sp>
        <p:nvSpPr>
          <p:cNvPr id="6" name="TextBox 5">
            <a:extLst>
              <a:ext uri="{FF2B5EF4-FFF2-40B4-BE49-F238E27FC236}">
                <a16:creationId xmlns:a16="http://schemas.microsoft.com/office/drawing/2014/main" id="{E5FE931F-9407-416F-A201-3DF8976E3CBC}"/>
              </a:ext>
            </a:extLst>
          </p:cNvPr>
          <p:cNvSpPr txBox="1"/>
          <p:nvPr/>
        </p:nvSpPr>
        <p:spPr>
          <a:xfrm>
            <a:off x="4305670" y="5619565"/>
            <a:ext cx="3879542"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Điền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16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D9AF39-F97B-42B7-B116-3EC09F7135B6}"/>
              </a:ext>
            </a:extLst>
          </p:cNvPr>
          <p:cNvSpPr/>
          <p:nvPr/>
        </p:nvSpPr>
        <p:spPr>
          <a:xfrm>
            <a:off x="0" y="0"/>
            <a:ext cx="4820575" cy="5681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NỀN TẢNG WINDOW APP</a:t>
            </a:r>
          </a:p>
        </p:txBody>
      </p:sp>
      <p:pic>
        <p:nvPicPr>
          <p:cNvPr id="4" name="Picture 3">
            <a:extLst>
              <a:ext uri="{FF2B5EF4-FFF2-40B4-BE49-F238E27FC236}">
                <a16:creationId xmlns:a16="http://schemas.microsoft.com/office/drawing/2014/main" id="{DEA0F3C0-080B-44D3-9E6E-632B5B269568}"/>
              </a:ext>
            </a:extLst>
          </p:cNvPr>
          <p:cNvPicPr>
            <a:picLocks noChangeAspect="1"/>
          </p:cNvPicPr>
          <p:nvPr/>
        </p:nvPicPr>
        <p:blipFill>
          <a:blip r:embed="rId2"/>
          <a:stretch>
            <a:fillRect/>
          </a:stretch>
        </p:blipFill>
        <p:spPr>
          <a:xfrm>
            <a:off x="1859919" y="756127"/>
            <a:ext cx="8010525" cy="5114925"/>
          </a:xfrm>
          <a:prstGeom prst="rect">
            <a:avLst/>
          </a:prstGeom>
        </p:spPr>
      </p:pic>
      <p:sp>
        <p:nvSpPr>
          <p:cNvPr id="5" name="TextBox 4">
            <a:extLst>
              <a:ext uri="{FF2B5EF4-FFF2-40B4-BE49-F238E27FC236}">
                <a16:creationId xmlns:a16="http://schemas.microsoft.com/office/drawing/2014/main" id="{CCBA6A4B-7614-4DC6-8D66-203FE617C3C0}"/>
              </a:ext>
            </a:extLst>
          </p:cNvPr>
          <p:cNvSpPr txBox="1"/>
          <p:nvPr/>
        </p:nvSpPr>
        <p:spPr>
          <a:xfrm>
            <a:off x="3906175" y="6072326"/>
            <a:ext cx="3701988" cy="369332"/>
          </a:xfrm>
          <a:prstGeom prst="rect">
            <a:avLst/>
          </a:prstGeom>
          <a:noFill/>
        </p:spPr>
        <p:txBody>
          <a:bodyPr wrap="square" rtlCol="0">
            <a:spAutoFit/>
          </a:bodyPr>
          <a:lstStyle/>
          <a:p>
            <a:r>
              <a:rPr lang="en-US" dirty="0" err="1"/>
              <a:t>Thực</a:t>
            </a:r>
            <a:r>
              <a:rPr lang="en-US" dirty="0"/>
              <a:t> </a:t>
            </a:r>
            <a:r>
              <a:rPr lang="en-US" dirty="0" err="1"/>
              <a:t>hiện</a:t>
            </a:r>
            <a:r>
              <a:rPr lang="en-US" dirty="0"/>
              <a:t> </a:t>
            </a:r>
            <a:r>
              <a:rPr lang="en-US" dirty="0" err="1"/>
              <a:t>trên</a:t>
            </a:r>
            <a:r>
              <a:rPr lang="en-US" dirty="0"/>
              <a:t> </a:t>
            </a:r>
            <a:r>
              <a:rPr lang="en-US" dirty="0" err="1"/>
              <a:t>nền</a:t>
            </a:r>
            <a:r>
              <a:rPr lang="en-US" dirty="0"/>
              <a:t> </a:t>
            </a:r>
            <a:r>
              <a:rPr lang="en-US" dirty="0" err="1"/>
              <a:t>tảng</a:t>
            </a:r>
            <a:r>
              <a:rPr lang="en-US" dirty="0"/>
              <a:t> Window App</a:t>
            </a:r>
          </a:p>
        </p:txBody>
      </p:sp>
    </p:spTree>
    <p:extLst>
      <p:ext uri="{BB962C8B-B14F-4D97-AF65-F5344CB8AC3E}">
        <p14:creationId xmlns:p14="http://schemas.microsoft.com/office/powerpoint/2010/main" val="606684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607</Words>
  <Application>Microsoft Office PowerPoint</Application>
  <PresentationFormat>Widescreen</PresentationFormat>
  <Paragraphs>74</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Trinh Quoc Huy</dc:creator>
  <cp:lastModifiedBy>Trinh Quoc Huy</cp:lastModifiedBy>
  <cp:revision>28</cp:revision>
  <dcterms:created xsi:type="dcterms:W3CDTF">2020-10-24T13:05:18Z</dcterms:created>
  <dcterms:modified xsi:type="dcterms:W3CDTF">2021-09-12T09:30:33Z</dcterms:modified>
</cp:coreProperties>
</file>